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56"/>
  </p:notesMasterIdLst>
  <p:sldIdLst>
    <p:sldId id="1022" r:id="rId5"/>
    <p:sldId id="1023" r:id="rId6"/>
    <p:sldId id="1553" r:id="rId7"/>
    <p:sldId id="1555" r:id="rId8"/>
    <p:sldId id="1558" r:id="rId9"/>
    <p:sldId id="1554" r:id="rId10"/>
    <p:sldId id="1556" r:id="rId11"/>
    <p:sldId id="1535" r:id="rId12"/>
    <p:sldId id="1536" r:id="rId13"/>
    <p:sldId id="1545" r:id="rId14"/>
    <p:sldId id="1557" r:id="rId15"/>
    <p:sldId id="1540" r:id="rId16"/>
    <p:sldId id="1537" r:id="rId17"/>
    <p:sldId id="1538" r:id="rId18"/>
    <p:sldId id="1539" r:id="rId19"/>
    <p:sldId id="1541" r:id="rId20"/>
    <p:sldId id="1542" r:id="rId21"/>
    <p:sldId id="1543" r:id="rId22"/>
    <p:sldId id="1559" r:id="rId23"/>
    <p:sldId id="1544" r:id="rId24"/>
    <p:sldId id="1546" r:id="rId25"/>
    <p:sldId id="1547" r:id="rId26"/>
    <p:sldId id="1548" r:id="rId27"/>
    <p:sldId id="1549" r:id="rId28"/>
    <p:sldId id="1574" r:id="rId29"/>
    <p:sldId id="1575" r:id="rId30"/>
    <p:sldId id="1576" r:id="rId31"/>
    <p:sldId id="1550" r:id="rId32"/>
    <p:sldId id="1551" r:id="rId33"/>
    <p:sldId id="1552" r:id="rId34"/>
    <p:sldId id="1563" r:id="rId35"/>
    <p:sldId id="1534" r:id="rId36"/>
    <p:sldId id="1533" r:id="rId37"/>
    <p:sldId id="1044" r:id="rId38"/>
    <p:sldId id="1532" r:id="rId39"/>
    <p:sldId id="1562" r:id="rId40"/>
    <p:sldId id="1566" r:id="rId41"/>
    <p:sldId id="1561" r:id="rId42"/>
    <p:sldId id="1564" r:id="rId43"/>
    <p:sldId id="1571" r:id="rId44"/>
    <p:sldId id="1565" r:id="rId45"/>
    <p:sldId id="1567" r:id="rId46"/>
    <p:sldId id="1578" r:id="rId47"/>
    <p:sldId id="1568" r:id="rId48"/>
    <p:sldId id="1577" r:id="rId49"/>
    <p:sldId id="1569" r:id="rId50"/>
    <p:sldId id="1570" r:id="rId51"/>
    <p:sldId id="1572" r:id="rId52"/>
    <p:sldId id="1573" r:id="rId53"/>
    <p:sldId id="1560" r:id="rId54"/>
    <p:sldId id="433" r:id="rId5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arbro Helset" initials="BH" lastIdx="21" clrIdx="0">
    <p:extLst>
      <p:ext uri="{19B8F6BF-5375-455C-9EA6-DF929625EA0E}">
        <p15:presenceInfo xmlns="" xmlns:p15="http://schemas.microsoft.com/office/powerpoint/2012/main" userId="S::barbro.helset@knowit.no::0b807d09-b184-468d-8594-351c38b789bd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333"/>
    <a:srgbClr val="000000"/>
    <a:srgbClr val="F1F0ED"/>
    <a:srgbClr val="898989"/>
    <a:srgbClr val="0A2A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959914E-FC42-41B6-5DE9-7596B2053457}" v="4" dt="2019-11-21T08:45:45.212"/>
  </p1510:revLst>
</p1510:revInfo>
</file>

<file path=ppt/tableStyles.xml><?xml version="1.0" encoding="utf-8"?>
<a:tblStyleLst xmlns:a="http://schemas.openxmlformats.org/drawingml/2006/main" def="{5940675A-B579-460E-94D1-54222C63F5D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Inget format, inget rutnät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-558" y="-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commentAuthors" Target="commentAuthors.xml"/><Relationship Id="rId61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35FF8E-3AF8-4D56-84CA-20E904A9C9AB}" type="datetimeFigureOut">
              <a:rPr lang="en-GB" smtClean="0"/>
              <a:t>27/01/2020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7DC05E-0482-4BD4-8BFA-F32553F5EB8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78972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2446096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2446096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2446096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2446096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Relationship Id="rId5" Type="http://schemas.openxmlformats.org/officeDocument/2006/relationships/image" Target="../media/image3.emf"/><Relationship Id="rId4" Type="http://schemas.microsoft.com/office/2007/relationships/hdphoto" Target="../media/hdphoto1.wdp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.png"/><Relationship Id="rId4" Type="http://schemas.openxmlformats.org/officeDocument/2006/relationships/image" Target="../media/image5.sv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.png"/><Relationship Id="rId4" Type="http://schemas.openxmlformats.org/officeDocument/2006/relationships/image" Target="../media/image5.sv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emf"/><Relationship Id="rId5" Type="http://schemas.openxmlformats.org/officeDocument/2006/relationships/image" Target="../media/image9.svg"/><Relationship Id="rId4" Type="http://schemas.openxmlformats.org/officeDocument/2006/relationships/image" Target="../media/image6.png"/></Relationships>
</file>

<file path=ppt/slideLayouts/_rels/slideLayout4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emf"/></Relationships>
</file>

<file path=ppt/slideLayouts/_rels/slideLayout4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12.svg"/><Relationship Id="rId4" Type="http://schemas.openxmlformats.org/officeDocument/2006/relationships/image" Target="../media/image8.pn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emf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emf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4.svg"/><Relationship Id="rId4" Type="http://schemas.openxmlformats.org/officeDocument/2006/relationships/image" Target="../media/image9.pn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emf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Relationship Id="rId4" Type="http://schemas.microsoft.com/office/2007/relationships/hdphoto" Target="../media/hdphoto1.wdp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839C5D4-111E-4682-8BE6-BC2020D674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0032" y="1816443"/>
            <a:ext cx="9893867" cy="4292257"/>
          </a:xfrm>
        </p:spPr>
        <p:txBody>
          <a:bodyPr lIns="0" anchor="t"/>
          <a:lstStyle>
            <a:lvl1pPr algn="l">
              <a:lnSpc>
                <a:spcPct val="100000"/>
              </a:lnSpc>
              <a:defRPr sz="7500"/>
            </a:lvl1pPr>
          </a:lstStyle>
          <a:p>
            <a:r>
              <a:rPr lang="nb-NO"/>
              <a:t>Klikk for å redigere tittelstil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F1B13094-6489-43D3-8EB9-AE6A4C4EB6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82663" y="6146609"/>
            <a:ext cx="9901236" cy="153986"/>
          </a:xfrm>
        </p:spPr>
        <p:txBody>
          <a:bodyPr/>
          <a:lstStyle>
            <a:lvl1pPr marL="0" indent="0" algn="l">
              <a:buNone/>
              <a:defRPr sz="800">
                <a:solidFill>
                  <a:srgbClr val="F1F0ED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b-NO"/>
              <a:t>Klikk for å redigere undertittelstil i malen</a:t>
            </a:r>
            <a:endParaRPr lang="en-GB"/>
          </a:p>
        </p:txBody>
      </p:sp>
      <p:sp>
        <p:nvSpPr>
          <p:cNvPr id="10" name="Rectangle 9" descr="TagShape">
            <a:extLst>
              <a:ext uri="{FF2B5EF4-FFF2-40B4-BE49-F238E27FC236}">
                <a16:creationId xmlns="" xmlns:a16="http://schemas.microsoft.com/office/drawing/2014/main" id="{1A045039-FF60-4934-B3FC-36AC4B5EAD38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Date Placeholder 10">
            <a:extLst>
              <a:ext uri="{FF2B5EF4-FFF2-40B4-BE49-F238E27FC236}">
                <a16:creationId xmlns="" xmlns:a16="http://schemas.microsoft.com/office/drawing/2014/main" id="{AD37536D-4408-4D67-8AF0-6173F1EDED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4534B-74D2-C746-968E-EF93C8477895}" type="datetime1">
              <a:rPr lang="sv-SE" smtClean="0"/>
              <a:t>2020-01-27</a:t>
            </a:fld>
            <a:endParaRPr lang="en-GB"/>
          </a:p>
        </p:txBody>
      </p:sp>
      <p:sp>
        <p:nvSpPr>
          <p:cNvPr id="12" name="Footer Placeholder 11">
            <a:extLst>
              <a:ext uri="{FF2B5EF4-FFF2-40B4-BE49-F238E27FC236}">
                <a16:creationId xmlns="" xmlns:a16="http://schemas.microsoft.com/office/drawing/2014/main" id="{3C76804D-7899-4B35-9FA5-958FA917A5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3" name="Slide Number Placeholder 12">
            <a:extLst>
              <a:ext uri="{FF2B5EF4-FFF2-40B4-BE49-F238E27FC236}">
                <a16:creationId xmlns="" xmlns:a16="http://schemas.microsoft.com/office/drawing/2014/main" id="{46FBD742-9A1B-4211-B92B-940C603852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6331500"/>
      </p:ext>
    </p:extLst>
  </p:cSld>
  <p:clrMapOvr>
    <a:masterClrMapping/>
  </p:clrMapOvr>
  <p:extLst>
    <p:ext uri="{DCECCB84-F9BA-43D5-87BE-67443E8EF086}">
      <p15:sldGuideLst xmlns="" xmlns:p15="http://schemas.microsoft.com/office/powerpoint/2012/main">
        <p15:guide id="1" orient="horz" pos="504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rest Title Slide_arrow">
    <p:bg>
      <p:bgPr>
        <a:solidFill>
          <a:schemeClr val="accent3">
            <a:alpha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839C5D4-111E-4682-8BE6-BC2020D674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2188" y="1816443"/>
            <a:ext cx="9891711" cy="4292258"/>
          </a:xfrm>
        </p:spPr>
        <p:txBody>
          <a:bodyPr lIns="0" anchor="t"/>
          <a:lstStyle>
            <a:lvl1pPr algn="l">
              <a:lnSpc>
                <a:spcPct val="100000"/>
              </a:lnSpc>
              <a:defRPr sz="7500">
                <a:solidFill>
                  <a:srgbClr val="F1F0ED"/>
                </a:solidFill>
              </a:defRPr>
            </a:lvl1pPr>
          </a:lstStyle>
          <a:p>
            <a:r>
              <a:rPr lang="nb-NO"/>
              <a:t>Klikk for å redigere tittelstil</a:t>
            </a:r>
            <a:endParaRPr lang="en-GB"/>
          </a:p>
        </p:txBody>
      </p:sp>
      <p:sp>
        <p:nvSpPr>
          <p:cNvPr id="10" name="Rectangle 9" descr="TagShape">
            <a:extLst>
              <a:ext uri="{FF2B5EF4-FFF2-40B4-BE49-F238E27FC236}">
                <a16:creationId xmlns="" xmlns:a16="http://schemas.microsoft.com/office/drawing/2014/main" id="{1A045039-FF60-4934-B3FC-36AC4B5EAD38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8">
            <a:extLst>
              <a:ext uri="{FF2B5EF4-FFF2-40B4-BE49-F238E27FC236}">
                <a16:creationId xmlns="" xmlns:a16="http://schemas.microsoft.com/office/drawing/2014/main" id="{D08EB4AF-164B-40E2-B12A-383F92673B8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brightnessContrast bright="100000" contrast="4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97371" y="460491"/>
            <a:ext cx="873986" cy="19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2A36B7F0-242A-4FC3-A8C8-FE57AF59AD7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39874" y="850259"/>
            <a:ext cx="604317" cy="504000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B27F19AA-3AEA-4A6B-90AE-A264F70EDF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F15735-123A-8F42-A480-5970F501A96B}" type="datetime1">
              <a:rPr lang="sv-SE" smtClean="0"/>
              <a:t>2020-01-27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EB0535E9-AE3B-40F1-9F0F-464A270E2C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10769A90-CC8E-4E4C-A005-D3823CE01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277172"/>
      </p:ext>
    </p:extLst>
  </p:cSld>
  <p:clrMapOvr>
    <a:masterClrMapping/>
  </p:clrMapOvr>
  <p:extLst>
    <p:ext uri="{DCECCB84-F9BA-43D5-87BE-67443E8EF086}">
      <p15:sldGuideLst xmlns="" xmlns:p15="http://schemas.microsoft.com/office/powerpoint/2012/main">
        <p15:guide id="1" orient="horz" pos="504">
          <p15:clr>
            <a:srgbClr val="FBAE40"/>
          </p15:clr>
        </p15:guide>
        <p15:guide id="2" pos="619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Forest Section Header_arrow">
    <p:bg>
      <p:bgPr>
        <a:solidFill>
          <a:schemeClr val="accent3">
            <a:alpha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87EBECB-748B-49C2-A88E-802FF1773F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2187" y="1818000"/>
            <a:ext cx="9891713" cy="2123805"/>
          </a:xfrm>
        </p:spPr>
        <p:txBody>
          <a:bodyPr lIns="0" anchor="t"/>
          <a:lstStyle>
            <a:lvl1pPr>
              <a:defRPr sz="6000">
                <a:solidFill>
                  <a:srgbClr val="F1F0ED"/>
                </a:solidFill>
              </a:defRPr>
            </a:lvl1pPr>
          </a:lstStyle>
          <a:p>
            <a:r>
              <a:rPr lang="nb-NO"/>
              <a:t>Klikk for å redigere tittelstil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A915EAD8-2665-434B-8298-1C5980B61D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2188" y="4436077"/>
            <a:ext cx="9891713" cy="1371600"/>
          </a:xfrm>
        </p:spPr>
        <p:txBody>
          <a:bodyPr/>
          <a:lstStyle>
            <a:lvl1pPr marL="0" indent="0">
              <a:buNone/>
              <a:defRPr sz="2400">
                <a:solidFill>
                  <a:srgbClr val="F1F0ED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10" name="Rectangle 9" descr="TagShape">
            <a:extLst>
              <a:ext uri="{FF2B5EF4-FFF2-40B4-BE49-F238E27FC236}">
                <a16:creationId xmlns="" xmlns:a16="http://schemas.microsoft.com/office/drawing/2014/main" id="{5C003406-02F2-498F-B465-34F370DFC039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4B6DC79F-F24F-4EB8-9D1C-5BAE4A4A4C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39874" y="850259"/>
            <a:ext cx="604317" cy="5040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9E600074-0DF2-4A2D-B59A-A3412DFB05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B3321-1744-E24D-B349-849BA79E12CB}" type="datetime1">
              <a:rPr lang="sv-SE" smtClean="0"/>
              <a:t>2020-01-27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8B53AB31-C725-4328-9FE3-24CB43A8F9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EEA656D2-0DA5-40D7-91FB-B66750419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775136D8-36F9-411F-955F-B7919BCFAF6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brightnessContrast bright="100000" contrast="4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97371" y="460491"/>
            <a:ext cx="873986" cy="19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2403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ear Title Slide">
    <p:bg>
      <p:bgPr>
        <a:solidFill>
          <a:schemeClr val="accent2">
            <a:alpha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839C5D4-111E-4682-8BE6-BC2020D674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2188" y="1816442"/>
            <a:ext cx="9891711" cy="4292258"/>
          </a:xfrm>
        </p:spPr>
        <p:txBody>
          <a:bodyPr lIns="0" anchor="t"/>
          <a:lstStyle>
            <a:lvl1pPr algn="l">
              <a:lnSpc>
                <a:spcPct val="100000"/>
              </a:lnSpc>
              <a:defRPr sz="7500"/>
            </a:lvl1pPr>
          </a:lstStyle>
          <a:p>
            <a:r>
              <a:rPr lang="nb-NO"/>
              <a:t>Klikk for å redigere tittelstil</a:t>
            </a:r>
            <a:endParaRPr lang="en-GB"/>
          </a:p>
        </p:txBody>
      </p:sp>
      <p:sp>
        <p:nvSpPr>
          <p:cNvPr id="10" name="Rectangle 9" descr="TagShape">
            <a:extLst>
              <a:ext uri="{FF2B5EF4-FFF2-40B4-BE49-F238E27FC236}">
                <a16:creationId xmlns="" xmlns:a16="http://schemas.microsoft.com/office/drawing/2014/main" id="{1A045039-FF60-4934-B3FC-36AC4B5EAD38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7BF3EE40-CC1F-4371-BA29-4278C3E9BB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1314D3-C5CA-874D-B9D4-38215BE7727F}" type="datetime1">
              <a:rPr lang="sv-SE" smtClean="0"/>
              <a:t>2020-01-27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9FAC6E80-1F16-41FD-B8E7-848847AF16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4B61C243-8F6B-41F0-9FC9-44E6D37AA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108027"/>
      </p:ext>
    </p:extLst>
  </p:cSld>
  <p:clrMapOvr>
    <a:masterClrMapping/>
  </p:clrMapOvr>
  <p:extLst>
    <p:ext uri="{DCECCB84-F9BA-43D5-87BE-67443E8EF086}">
      <p15:sldGuideLst xmlns="" xmlns:p15="http://schemas.microsoft.com/office/powerpoint/2012/main">
        <p15:guide id="1" orient="horz" pos="504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Pear Section Header ">
    <p:bg>
      <p:bgPr>
        <a:solidFill>
          <a:schemeClr val="accent2">
            <a:alpha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87EBECB-748B-49C2-A88E-802FF1773F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2189" y="1818000"/>
            <a:ext cx="9891712" cy="2123805"/>
          </a:xfrm>
        </p:spPr>
        <p:txBody>
          <a:bodyPr lIns="0" anchor="t"/>
          <a:lstStyle>
            <a:lvl1pPr>
              <a:defRPr sz="6000"/>
            </a:lvl1pPr>
          </a:lstStyle>
          <a:p>
            <a:r>
              <a:rPr lang="nb-NO"/>
              <a:t>Klikk for å redigere tittelstil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A915EAD8-2665-434B-8298-1C5980B61D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2188" y="4436077"/>
            <a:ext cx="9891712" cy="1371600"/>
          </a:xfrm>
        </p:spPr>
        <p:txBody>
          <a:bodyPr/>
          <a:lstStyle>
            <a:lvl1pPr marL="0" indent="0">
              <a:buNone/>
              <a:defRPr sz="2400">
                <a:solidFill>
                  <a:schemeClr val="accent5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10" name="Rectangle 9" descr="TagShape">
            <a:extLst>
              <a:ext uri="{FF2B5EF4-FFF2-40B4-BE49-F238E27FC236}">
                <a16:creationId xmlns="" xmlns:a16="http://schemas.microsoft.com/office/drawing/2014/main" id="{5C003406-02F2-498F-B465-34F370DFC039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49A1D2F9-7222-44F6-BD48-FDDD3A29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84BD0A-0652-874F-96E3-80AE61408385}" type="datetime1">
              <a:rPr lang="sv-SE" smtClean="0"/>
              <a:t>2020-01-27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A81AF848-1507-4E1E-9122-C2114671AD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542FEA4B-A2BA-4796-A107-79633DF45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88078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ear Title and Content ">
    <p:bg>
      <p:bgPr>
        <a:solidFill>
          <a:schemeClr val="accent2">
            <a:alpha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3E0E7D0D-7F40-4C48-AFEF-A1A937F785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2186" y="3047485"/>
            <a:ext cx="9892800" cy="3061215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GB"/>
          </a:p>
        </p:txBody>
      </p:sp>
      <p:sp>
        <p:nvSpPr>
          <p:cNvPr id="10" name="Rectangle 9" descr="TagShape">
            <a:extLst>
              <a:ext uri="{FF2B5EF4-FFF2-40B4-BE49-F238E27FC236}">
                <a16:creationId xmlns="" xmlns:a16="http://schemas.microsoft.com/office/drawing/2014/main" id="{206AAC4D-A743-470F-97F6-C4B3A4C8B644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itle 10">
            <a:extLst>
              <a:ext uri="{FF2B5EF4-FFF2-40B4-BE49-F238E27FC236}">
                <a16:creationId xmlns="" xmlns:a16="http://schemas.microsoft.com/office/drawing/2014/main" id="{54962E42-98A1-4802-8F84-B74C56EFD8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3600" y="1827525"/>
            <a:ext cx="9892800" cy="1007057"/>
          </a:xfrm>
        </p:spPr>
        <p:txBody>
          <a:bodyPr/>
          <a:lstStyle>
            <a:lvl1pPr>
              <a:defRPr sz="6000"/>
            </a:lvl1pPr>
          </a:lstStyle>
          <a:p>
            <a:r>
              <a:rPr lang="nb-NO"/>
              <a:t>Klikk for å redigere tittelstil</a:t>
            </a:r>
            <a:endParaRPr lang="en-GB"/>
          </a:p>
        </p:txBody>
      </p:sp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EAEBD2C2-8F17-4C46-A0D5-476BD7F80C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95B93-7CB5-4E4A-A554-6E3B42BE18F0}" type="datetime1">
              <a:rPr lang="sv-SE" smtClean="0"/>
              <a:t>2020-01-27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6A7C15C0-7683-4023-85B6-0E88E60957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7777044D-98AF-4113-A25A-3D0A84226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506299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ear Title Slide_arrow ">
    <p:bg>
      <p:bgPr>
        <a:solidFill>
          <a:schemeClr val="accent2">
            <a:alpha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839C5D4-111E-4682-8BE6-BC2020D674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2188" y="1816443"/>
            <a:ext cx="9891711" cy="4292258"/>
          </a:xfrm>
        </p:spPr>
        <p:txBody>
          <a:bodyPr lIns="0" anchor="t"/>
          <a:lstStyle>
            <a:lvl1pPr algn="l">
              <a:lnSpc>
                <a:spcPct val="100000"/>
              </a:lnSpc>
              <a:defRPr sz="7500"/>
            </a:lvl1pPr>
          </a:lstStyle>
          <a:p>
            <a:r>
              <a:rPr lang="nb-NO"/>
              <a:t>Klikk for å redigere tittelstil</a:t>
            </a:r>
            <a:endParaRPr lang="en-GB"/>
          </a:p>
        </p:txBody>
      </p:sp>
      <p:sp>
        <p:nvSpPr>
          <p:cNvPr id="10" name="Rectangle 9" descr="TagShape">
            <a:extLst>
              <a:ext uri="{FF2B5EF4-FFF2-40B4-BE49-F238E27FC236}">
                <a16:creationId xmlns="" xmlns:a16="http://schemas.microsoft.com/office/drawing/2014/main" id="{1A045039-FF60-4934-B3FC-36AC4B5EAD38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9B947046-CAD1-4F06-B41C-648183B242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39874" y="850259"/>
            <a:ext cx="604317" cy="504000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70F67EFF-3F55-491A-8B83-32FB707AFA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BAAAE7-848E-054F-999F-9026C9871219}" type="datetime1">
              <a:rPr lang="sv-SE" smtClean="0"/>
              <a:t>2020-01-27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F92CED9A-D13A-40DB-B86E-2750E2546A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F189135E-2261-4039-AF00-301C5FF108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8626201"/>
      </p:ext>
    </p:extLst>
  </p:cSld>
  <p:clrMapOvr>
    <a:masterClrMapping/>
  </p:clrMapOvr>
  <p:extLst>
    <p:ext uri="{DCECCB84-F9BA-43D5-87BE-67443E8EF086}">
      <p15:sldGuideLst xmlns="" xmlns:p15="http://schemas.microsoft.com/office/powerpoint/2012/main">
        <p15:guide id="1" orient="horz" pos="504">
          <p15:clr>
            <a:srgbClr val="FBAE40"/>
          </p15:clr>
        </p15:guide>
        <p15:guide id="2" pos="619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Pear Section Header_arrow ">
    <p:bg>
      <p:bgPr>
        <a:solidFill>
          <a:schemeClr val="accent2">
            <a:alpha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87EBECB-748B-49C2-A88E-802FF1773F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2187" y="1818000"/>
            <a:ext cx="9891713" cy="2123805"/>
          </a:xfrm>
        </p:spPr>
        <p:txBody>
          <a:bodyPr lIns="0" anchor="t"/>
          <a:lstStyle>
            <a:lvl1pPr>
              <a:defRPr sz="6000"/>
            </a:lvl1pPr>
          </a:lstStyle>
          <a:p>
            <a:r>
              <a:rPr lang="nb-NO"/>
              <a:t>Klikk for å redigere tittelstil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A915EAD8-2665-434B-8298-1C5980B61D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2188" y="4436077"/>
            <a:ext cx="9891713" cy="1371600"/>
          </a:xfrm>
        </p:spPr>
        <p:txBody>
          <a:bodyPr/>
          <a:lstStyle>
            <a:lvl1pPr marL="0" indent="0">
              <a:buNone/>
              <a:defRPr sz="2400">
                <a:solidFill>
                  <a:schemeClr val="accent5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10" name="Rectangle 9" descr="TagShape">
            <a:extLst>
              <a:ext uri="{FF2B5EF4-FFF2-40B4-BE49-F238E27FC236}">
                <a16:creationId xmlns="" xmlns:a16="http://schemas.microsoft.com/office/drawing/2014/main" id="{5C003406-02F2-498F-B465-34F370DFC039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4B6DC79F-F24F-4EB8-9D1C-5BAE4A4A4C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39874" y="850259"/>
            <a:ext cx="604317" cy="5040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9E600074-0DF2-4A2D-B59A-A3412DFB05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89372-EA5A-8E48-8F20-C5E964183540}" type="datetime1">
              <a:rPr lang="sv-SE" smtClean="0"/>
              <a:t>2020-01-27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8B53AB31-C725-4328-9FE3-24CB43A8F9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EEA656D2-0DA5-40D7-91FB-B66750419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8249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ear Title and Content_arrow ">
    <p:bg>
      <p:bgPr>
        <a:solidFill>
          <a:schemeClr val="accent2">
            <a:alpha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3E0E7D0D-7F40-4C48-AFEF-A1A937F785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3600" y="2990337"/>
            <a:ext cx="9893900" cy="3118364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GB"/>
          </a:p>
        </p:txBody>
      </p:sp>
      <p:sp>
        <p:nvSpPr>
          <p:cNvPr id="10" name="Rectangle 9" descr="TagShape">
            <a:extLst>
              <a:ext uri="{FF2B5EF4-FFF2-40B4-BE49-F238E27FC236}">
                <a16:creationId xmlns="" xmlns:a16="http://schemas.microsoft.com/office/drawing/2014/main" id="{206AAC4D-A743-470F-97F6-C4B3A4C8B644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itle 10">
            <a:extLst>
              <a:ext uri="{FF2B5EF4-FFF2-40B4-BE49-F238E27FC236}">
                <a16:creationId xmlns="" xmlns:a16="http://schemas.microsoft.com/office/drawing/2014/main" id="{54962E42-98A1-4802-8F84-B74C56EFD8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000" y="1818000"/>
            <a:ext cx="9893900" cy="1007057"/>
          </a:xfrm>
        </p:spPr>
        <p:txBody>
          <a:bodyPr/>
          <a:lstStyle>
            <a:lvl1pPr>
              <a:defRPr sz="6000"/>
            </a:lvl1pPr>
          </a:lstStyle>
          <a:p>
            <a:r>
              <a:rPr lang="nb-NO"/>
              <a:t>Klikk for å redigere tittelstil</a:t>
            </a:r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700095F3-3175-4B9E-A303-BEB7F106C4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39874" y="850259"/>
            <a:ext cx="604317" cy="50400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3C856A56-9937-4937-83A3-68B709E8E5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A5028-ABC0-EB44-95DE-75F8890F7BFB}" type="datetime1">
              <a:rPr lang="sv-SE" smtClean="0"/>
              <a:t>2020-01-27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F462F44A-30A7-484F-8C8E-C4D1D76704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579DB7F0-14AD-44EA-AB65-2DA52C48B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329103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ear pattern with Caption_arr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F0DFB475-1528-4BCD-BCAA-65AFE9E4A622}"/>
              </a:ext>
            </a:extLst>
          </p:cNvPr>
          <p:cNvSpPr/>
          <p:nvPr userDrawn="1"/>
        </p:nvSpPr>
        <p:spPr>
          <a:xfrm rot="10800000">
            <a:off x="6273147" y="0"/>
            <a:ext cx="5918852" cy="6858000"/>
          </a:xfrm>
          <a:prstGeom prst="rect">
            <a:avLst/>
          </a:prstGeom>
          <a:solidFill>
            <a:schemeClr val="accent2">
              <a:alpha val="9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64F3733B-1B0A-41B2-A17F-C3FC6868391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73147" y="0"/>
            <a:ext cx="5918400" cy="6864641"/>
          </a:xfrm>
          <a:noFill/>
        </p:spPr>
        <p:txBody>
          <a:bodyPr tIns="252000"/>
          <a:lstStyle>
            <a:lvl1pPr marL="0" indent="0" algn="ctr">
              <a:buFontTx/>
              <a:buNone/>
              <a:defRPr sz="2000"/>
            </a:lvl1pPr>
          </a:lstStyle>
          <a:p>
            <a:r>
              <a:rPr lang="nb-NO"/>
              <a:t>Klikk på ikonet for å legge til et bilde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41638664-E090-49BC-B8CC-B5BB69C445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93255" y="2527070"/>
            <a:ext cx="4974408" cy="3581633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11" name="Rectangle 10" descr="TagShape">
            <a:extLst>
              <a:ext uri="{FF2B5EF4-FFF2-40B4-BE49-F238E27FC236}">
                <a16:creationId xmlns="" xmlns:a16="http://schemas.microsoft.com/office/drawing/2014/main" id="{81E8796B-7FE9-4B36-AD9C-303A8E9C6E86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tle 1">
            <a:extLst>
              <a:ext uri="{FF2B5EF4-FFF2-40B4-BE49-F238E27FC236}">
                <a16:creationId xmlns="" xmlns:a16="http://schemas.microsoft.com/office/drawing/2014/main" id="{591C4483-671A-4F4D-BAA8-41A9D3A55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000" y="806400"/>
            <a:ext cx="4545663" cy="1351584"/>
          </a:xfrm>
        </p:spPr>
        <p:txBody>
          <a:bodyPr tIns="0" anchor="t"/>
          <a:lstStyle>
            <a:lvl1pPr>
              <a:defRPr sz="4500"/>
            </a:lvl1pPr>
          </a:lstStyle>
          <a:p>
            <a:r>
              <a:rPr lang="nb-NO"/>
              <a:t>Klikk for å redigere tittelstil</a:t>
            </a:r>
            <a:endParaRPr lang="en-GB"/>
          </a:p>
        </p:txBody>
      </p:sp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736CF17B-76C8-4905-ADB9-47CACE8917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8938" y="806400"/>
            <a:ext cx="604317" cy="504000"/>
          </a:xfrm>
          <a:prstGeom prst="rect">
            <a:avLst/>
          </a:prstGeom>
        </p:spPr>
      </p:pic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B03F85D7-C530-4569-9BF3-4CE641B05BF6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EA17A77C-D21E-DD4C-9DF2-2DE2CDD4A107}" type="datetime1">
              <a:rPr lang="sv-SE" smtClean="0"/>
              <a:t>2020-01-27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1184BEE2-A02B-4489-8F84-526AD0B02196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4" name="Grafikk 7">
            <a:extLst>
              <a:ext uri="{FF2B5EF4-FFF2-40B4-BE49-F238E27FC236}">
                <a16:creationId xmlns="" xmlns:a16="http://schemas.microsoft.com/office/drawing/2014/main" id="{8162A59F-89B6-44AD-B5D3-2066AB6FA8A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/>
          <a:stretch/>
        </p:blipFill>
        <p:spPr>
          <a:xfrm rot="10800000">
            <a:off x="6396408" y="0"/>
            <a:ext cx="5628238" cy="6863030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E5667E2C-02B7-4BDC-8B07-7A11C214461C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6" name="Text Placeholder 14">
            <a:extLst>
              <a:ext uri="{FF2B5EF4-FFF2-40B4-BE49-F238E27FC236}">
                <a16:creationId xmlns="" xmlns:a16="http://schemas.microsoft.com/office/drawing/2014/main" id="{421D64D5-2157-4655-881E-46C709A4F75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897371" y="460491"/>
            <a:ext cx="873986" cy="198000"/>
          </a:xfrm>
          <a:blipFill>
            <a:blip r:embed="rId5"/>
            <a:stretch>
              <a:fillRect/>
            </a:stretch>
          </a:blipFill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 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335331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ear with pattern lef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9A697DC2-F928-4C56-870C-F5964123DA63}"/>
              </a:ext>
            </a:extLst>
          </p:cNvPr>
          <p:cNvSpPr/>
          <p:nvPr userDrawn="1"/>
        </p:nvSpPr>
        <p:spPr>
          <a:xfrm>
            <a:off x="0" y="-1"/>
            <a:ext cx="5918400" cy="6858001"/>
          </a:xfrm>
          <a:prstGeom prst="rect">
            <a:avLst/>
          </a:prstGeom>
          <a:solidFill>
            <a:schemeClr val="accent2">
              <a:alpha val="9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18" name="Grafikk 4">
            <a:extLst>
              <a:ext uri="{FF2B5EF4-FFF2-40B4-BE49-F238E27FC236}">
                <a16:creationId xmlns="" xmlns:a16="http://schemas.microsoft.com/office/drawing/2014/main" id="{5B4082B7-904A-417D-BDDF-DF14276DFC2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/>
        </p:blipFill>
        <p:spPr>
          <a:xfrm rot="10800000">
            <a:off x="2732" y="-4041"/>
            <a:ext cx="5914067" cy="6863030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41638664-E090-49BC-B8CC-B5BB69C445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52962" y="2527200"/>
            <a:ext cx="4430938" cy="3582000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11" name="Rectangle 10" descr="TagShape">
            <a:extLst>
              <a:ext uri="{FF2B5EF4-FFF2-40B4-BE49-F238E27FC236}">
                <a16:creationId xmlns="" xmlns:a16="http://schemas.microsoft.com/office/drawing/2014/main" id="{81E8796B-7FE9-4B36-AD9C-303A8E9C6E86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tle 1">
            <a:extLst>
              <a:ext uri="{FF2B5EF4-FFF2-40B4-BE49-F238E27FC236}">
                <a16:creationId xmlns="" xmlns:a16="http://schemas.microsoft.com/office/drawing/2014/main" id="{591C4483-671A-4F4D-BAA8-41A9D3A55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2963" y="800102"/>
            <a:ext cx="4430938" cy="1350000"/>
          </a:xfrm>
        </p:spPr>
        <p:txBody>
          <a:bodyPr tIns="0" anchor="t"/>
          <a:lstStyle>
            <a:lvl1pPr>
              <a:defRPr sz="4500"/>
            </a:lvl1pPr>
          </a:lstStyle>
          <a:p>
            <a:r>
              <a:rPr lang="nb-NO"/>
              <a:t>Klikk for å redigere tittelstil</a:t>
            </a:r>
            <a:endParaRPr lang="en-GB"/>
          </a:p>
        </p:txBody>
      </p:sp>
      <p:sp>
        <p:nvSpPr>
          <p:cNvPr id="7" name="Picture Placeholder 4">
            <a:extLst>
              <a:ext uri="{FF2B5EF4-FFF2-40B4-BE49-F238E27FC236}">
                <a16:creationId xmlns="" xmlns:a16="http://schemas.microsoft.com/office/drawing/2014/main" id="{71F0E96C-230E-4196-87F5-568D03F585F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1601" y="0"/>
            <a:ext cx="5918400" cy="6858000"/>
          </a:xfrm>
          <a:noFill/>
        </p:spPr>
        <p:txBody>
          <a:bodyPr tIns="252000"/>
          <a:lstStyle>
            <a:lvl1pPr marL="0" indent="0" algn="ctr">
              <a:buFontTx/>
              <a:buNone/>
              <a:defRPr sz="2000"/>
            </a:lvl1pPr>
          </a:lstStyle>
          <a:p>
            <a:r>
              <a:rPr lang="nb-NO"/>
              <a:t>Klikk på ikonet for å legge til et bilde</a:t>
            </a:r>
            <a:endParaRPr lang="en-GB"/>
          </a:p>
        </p:txBody>
      </p:sp>
      <p:sp>
        <p:nvSpPr>
          <p:cNvPr id="6" name="Date Placeholder 5">
            <a:extLst>
              <a:ext uri="{FF2B5EF4-FFF2-40B4-BE49-F238E27FC236}">
                <a16:creationId xmlns="" xmlns:a16="http://schemas.microsoft.com/office/drawing/2014/main" id="{B9F75E45-F5B0-4909-9AAF-F3A90E3AD49A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20E9EDB3-F99A-C040-83E1-81F313EEBB47}" type="datetime1">
              <a:rPr lang="sv-SE" smtClean="0"/>
              <a:t>2020-01-27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D8EC5AE1-4520-4FE6-9C75-F0B93FFB64F5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58ED8A82-1379-4396-BC2D-CA18FE6796A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16570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3E0E7D0D-7F40-4C48-AFEF-A1A937F785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GB"/>
          </a:p>
        </p:txBody>
      </p:sp>
      <p:sp>
        <p:nvSpPr>
          <p:cNvPr id="10" name="Rectangle 9" descr="TagShape">
            <a:extLst>
              <a:ext uri="{FF2B5EF4-FFF2-40B4-BE49-F238E27FC236}">
                <a16:creationId xmlns="" xmlns:a16="http://schemas.microsoft.com/office/drawing/2014/main" id="{206AAC4D-A743-470F-97F6-C4B3A4C8B644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itle 10">
            <a:extLst>
              <a:ext uri="{FF2B5EF4-FFF2-40B4-BE49-F238E27FC236}">
                <a16:creationId xmlns="" xmlns:a16="http://schemas.microsoft.com/office/drawing/2014/main" id="{54962E42-98A1-4802-8F84-B74C56EFD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  <a:endParaRPr lang="en-GB"/>
          </a:p>
        </p:txBody>
      </p:sp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94000B04-8F2D-46BB-96AE-C4C120014E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93286-60BE-724C-A573-D07AB3E1B57B}" type="datetime1">
              <a:rPr lang="sv-SE" smtClean="0"/>
              <a:t>2020-01-27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4A97A47C-AE22-4835-B884-AE5647EAF7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FE8FD22C-08E3-461D-9EF7-FD8C7B759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081959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ebble Title and Content_arr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3E0E7D0D-7F40-4C48-AFEF-A1A937F785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3254" y="1961147"/>
            <a:ext cx="9892800" cy="4147553"/>
          </a:xfrm>
        </p:spPr>
        <p:txBody>
          <a:bodyPr/>
          <a:lstStyle>
            <a:lvl1pPr indent="-288000">
              <a:defRPr sz="2000"/>
            </a:lvl1pPr>
            <a:lvl2pPr indent="-288000">
              <a:defRPr sz="1800"/>
            </a:lvl2pPr>
            <a:lvl3pPr indent="-288000">
              <a:defRPr sz="1800"/>
            </a:lvl3pPr>
            <a:lvl4pPr indent="-288000">
              <a:defRPr sz="1800"/>
            </a:lvl4pPr>
            <a:lvl5pPr indent="-288000">
              <a:defRPr sz="1800"/>
            </a:lvl5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GB"/>
          </a:p>
        </p:txBody>
      </p:sp>
      <p:sp>
        <p:nvSpPr>
          <p:cNvPr id="10" name="Rectangle 9" descr="TagShape">
            <a:extLst>
              <a:ext uri="{FF2B5EF4-FFF2-40B4-BE49-F238E27FC236}">
                <a16:creationId xmlns="" xmlns:a16="http://schemas.microsoft.com/office/drawing/2014/main" id="{206AAC4D-A743-470F-97F6-C4B3A4C8B644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itle 10">
            <a:extLst>
              <a:ext uri="{FF2B5EF4-FFF2-40B4-BE49-F238E27FC236}">
                <a16:creationId xmlns="" xmlns:a16="http://schemas.microsoft.com/office/drawing/2014/main" id="{54962E42-98A1-4802-8F84-B74C56EFD8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1381" y="806395"/>
            <a:ext cx="9462519" cy="1000764"/>
          </a:xfrm>
        </p:spPr>
        <p:txBody>
          <a:bodyPr/>
          <a:lstStyle/>
          <a:p>
            <a:r>
              <a:rPr lang="nb-NO"/>
              <a:t>Klikk for å redigere tittelstil</a:t>
            </a:r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D413F574-8575-463F-819C-8E3FC76B31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8938" y="806400"/>
            <a:ext cx="604317" cy="50400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32190013-FF93-4FF9-A3A1-550BA1CFF9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6681BB-F7EE-A14D-AE80-4119A6E2CDF7}" type="datetime1">
              <a:rPr lang="sv-SE" smtClean="0"/>
              <a:t>2020-01-27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0DDB2318-5BD2-4021-8611-CA8D4B904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C33624CD-7F42-4326-8F96-49263D774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575842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ebble Title and Larg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TagShape">
            <a:extLst>
              <a:ext uri="{FF2B5EF4-FFF2-40B4-BE49-F238E27FC236}">
                <a16:creationId xmlns="" xmlns:a16="http://schemas.microsoft.com/office/drawing/2014/main" id="{206AAC4D-A743-470F-97F6-C4B3A4C8B644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itle 10">
            <a:extLst>
              <a:ext uri="{FF2B5EF4-FFF2-40B4-BE49-F238E27FC236}">
                <a16:creationId xmlns="" xmlns:a16="http://schemas.microsoft.com/office/drawing/2014/main" id="{54962E42-98A1-4802-8F84-B74C56EFD8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2663" y="806395"/>
            <a:ext cx="9901238" cy="1000764"/>
          </a:xfrm>
        </p:spPr>
        <p:txBody>
          <a:bodyPr/>
          <a:lstStyle>
            <a:lvl1pPr>
              <a:defRPr sz="3500"/>
            </a:lvl1pPr>
          </a:lstStyle>
          <a:p>
            <a:r>
              <a:rPr lang="nb-NO"/>
              <a:t>Klikk for å redigere tittelstil</a:t>
            </a:r>
            <a:endParaRPr lang="en-GB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2FDA4482-3AB9-4131-A9C8-4FCC5C21523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82662" y="2499360"/>
            <a:ext cx="9901238" cy="3618000"/>
          </a:xfrm>
        </p:spPr>
        <p:txBody>
          <a:bodyPr numCol="3" spcCol="720000"/>
          <a:lstStyle>
            <a:lvl1pPr marL="0" indent="0">
              <a:buFontTx/>
              <a:buNone/>
              <a:defRPr sz="1200"/>
            </a:lvl1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E6651DF1-DF64-455C-8B3B-57BB685B1F7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F260D47D-891E-034A-8B60-F13BE7D80A38}" type="datetime1">
              <a:rPr lang="sv-SE" smtClean="0"/>
              <a:t>2020-01-27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22793B15-9EA6-454E-97B2-7772EC7AEBC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5F432090-D9BE-43DC-90E9-85525854F17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954522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lamingo Title Slide">
    <p:bg>
      <p:bgPr>
        <a:solidFill>
          <a:schemeClr val="accent4">
            <a:alpha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839C5D4-111E-4682-8BE6-BC2020D674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2188" y="1816443"/>
            <a:ext cx="9891712" cy="4292258"/>
          </a:xfrm>
        </p:spPr>
        <p:txBody>
          <a:bodyPr lIns="0" anchor="t"/>
          <a:lstStyle>
            <a:lvl1pPr algn="l">
              <a:lnSpc>
                <a:spcPct val="100000"/>
              </a:lnSpc>
              <a:defRPr sz="7500"/>
            </a:lvl1pPr>
          </a:lstStyle>
          <a:p>
            <a:r>
              <a:rPr lang="nb-NO"/>
              <a:t>Klikk for å redigere tittelstil</a:t>
            </a:r>
            <a:endParaRPr lang="en-GB"/>
          </a:p>
        </p:txBody>
      </p:sp>
      <p:sp>
        <p:nvSpPr>
          <p:cNvPr id="10" name="Rectangle 9" descr="TagShape">
            <a:extLst>
              <a:ext uri="{FF2B5EF4-FFF2-40B4-BE49-F238E27FC236}">
                <a16:creationId xmlns="" xmlns:a16="http://schemas.microsoft.com/office/drawing/2014/main" id="{1A045039-FF60-4934-B3FC-36AC4B5EAD38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5D35617E-AD99-4114-AA3A-B8E0B0D72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CA76E-9145-3247-91C5-8A20F5C7CC43}" type="datetime1">
              <a:rPr lang="sv-SE" smtClean="0"/>
              <a:t>2020-01-27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4F8A3674-5F0D-4E0E-BA9F-E583214EF0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E43CDA9C-4B93-41E3-8F27-2700C43A1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82674421"/>
      </p:ext>
    </p:extLst>
  </p:cSld>
  <p:clrMapOvr>
    <a:masterClrMapping/>
  </p:clrMapOvr>
  <p:extLst>
    <p:ext uri="{DCECCB84-F9BA-43D5-87BE-67443E8EF086}">
      <p15:sldGuideLst xmlns="" xmlns:p15="http://schemas.microsoft.com/office/powerpoint/2012/main">
        <p15:guide id="1" orient="horz" pos="504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Flamingo Section Header ">
    <p:bg>
      <p:bgPr>
        <a:solidFill>
          <a:schemeClr val="accent4">
            <a:alpha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87EBECB-748B-49C2-A88E-802FF1773F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2187" y="1818000"/>
            <a:ext cx="9891713" cy="2123805"/>
          </a:xfrm>
        </p:spPr>
        <p:txBody>
          <a:bodyPr lIns="0" anchor="t"/>
          <a:lstStyle>
            <a:lvl1pPr>
              <a:defRPr sz="6000"/>
            </a:lvl1pPr>
          </a:lstStyle>
          <a:p>
            <a:r>
              <a:rPr lang="nb-NO"/>
              <a:t>Klikk for å redigere tittelstil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A915EAD8-2665-434B-8298-1C5980B61D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2188" y="4436077"/>
            <a:ext cx="9891713" cy="1371600"/>
          </a:xfrm>
        </p:spPr>
        <p:txBody>
          <a:bodyPr/>
          <a:lstStyle>
            <a:lvl1pPr marL="0" indent="0">
              <a:buNone/>
              <a:defRPr sz="2400">
                <a:solidFill>
                  <a:schemeClr val="accent5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10" name="Rectangle 9" descr="TagShape">
            <a:extLst>
              <a:ext uri="{FF2B5EF4-FFF2-40B4-BE49-F238E27FC236}">
                <a16:creationId xmlns="" xmlns:a16="http://schemas.microsoft.com/office/drawing/2014/main" id="{5C003406-02F2-498F-B465-34F370DFC039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F86C6CBA-BDC2-495D-AA81-150B726C81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D777A-A1A4-6B4B-A516-904BB239AA36}" type="datetime1">
              <a:rPr lang="sv-SE" smtClean="0"/>
              <a:t>2020-01-27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7891FD7B-28B0-444E-B038-EFFD325321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7CF56632-2FC4-47F8-A46E-A50AA83356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63153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lamingo Title Slide_arrow ">
    <p:bg>
      <p:bgPr>
        <a:solidFill>
          <a:schemeClr val="accent4">
            <a:alpha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839C5D4-111E-4682-8BE6-BC2020D674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3600" y="1816443"/>
            <a:ext cx="9892800" cy="4292258"/>
          </a:xfrm>
        </p:spPr>
        <p:txBody>
          <a:bodyPr lIns="0" anchor="t"/>
          <a:lstStyle>
            <a:lvl1pPr algn="l">
              <a:lnSpc>
                <a:spcPct val="100000"/>
              </a:lnSpc>
              <a:defRPr sz="7500"/>
            </a:lvl1pPr>
          </a:lstStyle>
          <a:p>
            <a:r>
              <a:rPr lang="nb-NO"/>
              <a:t>Klikk for å redigere tittelstil</a:t>
            </a:r>
            <a:endParaRPr lang="en-GB"/>
          </a:p>
        </p:txBody>
      </p:sp>
      <p:sp>
        <p:nvSpPr>
          <p:cNvPr id="10" name="Rectangle 9" descr="TagShape">
            <a:extLst>
              <a:ext uri="{FF2B5EF4-FFF2-40B4-BE49-F238E27FC236}">
                <a16:creationId xmlns="" xmlns:a16="http://schemas.microsoft.com/office/drawing/2014/main" id="{1A045039-FF60-4934-B3FC-36AC4B5EAD38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9B947046-CAD1-4F06-B41C-648183B242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39874" y="850259"/>
            <a:ext cx="604317" cy="504000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102C7635-F533-4C0E-B70C-4D696A7764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1C1D2-623B-A546-8C38-AA22A88CF887}" type="datetime1">
              <a:rPr lang="sv-SE" smtClean="0"/>
              <a:t>2020-01-27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0E6C432F-A5F3-4A40-BC80-8B0FC3138D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927172F4-D59B-4B42-9859-E81CE340D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2749322"/>
      </p:ext>
    </p:extLst>
  </p:cSld>
  <p:clrMapOvr>
    <a:masterClrMapping/>
  </p:clrMapOvr>
  <p:extLst>
    <p:ext uri="{DCECCB84-F9BA-43D5-87BE-67443E8EF086}">
      <p15:sldGuideLst xmlns="" xmlns:p15="http://schemas.microsoft.com/office/powerpoint/2012/main">
        <p15:guide id="1" orient="horz" pos="504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Flamingo Section Header_arrow ">
    <p:bg>
      <p:bgPr>
        <a:solidFill>
          <a:schemeClr val="accent4">
            <a:alpha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87EBECB-748B-49C2-A88E-802FF1773F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3600" y="1818000"/>
            <a:ext cx="9893869" cy="2123805"/>
          </a:xfrm>
        </p:spPr>
        <p:txBody>
          <a:bodyPr lIns="0" anchor="t"/>
          <a:lstStyle>
            <a:lvl1pPr>
              <a:defRPr sz="6000"/>
            </a:lvl1pPr>
          </a:lstStyle>
          <a:p>
            <a:r>
              <a:rPr lang="nb-NO"/>
              <a:t>Klikk for å redigere tittelstil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A915EAD8-2665-434B-8298-1C5980B61D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2188" y="4436077"/>
            <a:ext cx="9891712" cy="1371600"/>
          </a:xfrm>
        </p:spPr>
        <p:txBody>
          <a:bodyPr/>
          <a:lstStyle>
            <a:lvl1pPr marL="0" indent="0">
              <a:buNone/>
              <a:defRPr sz="2400">
                <a:solidFill>
                  <a:schemeClr val="accent5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10" name="Rectangle 9" descr="TagShape">
            <a:extLst>
              <a:ext uri="{FF2B5EF4-FFF2-40B4-BE49-F238E27FC236}">
                <a16:creationId xmlns="" xmlns:a16="http://schemas.microsoft.com/office/drawing/2014/main" id="{5C003406-02F2-498F-B465-34F370DFC039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4B6DC79F-F24F-4EB8-9D1C-5BAE4A4A4C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39874" y="850259"/>
            <a:ext cx="604317" cy="5040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92046B89-6595-4C2C-A2B1-6217334E74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265C9-B93E-D542-BDD6-D7762F2406D1}" type="datetime1">
              <a:rPr lang="sv-SE" smtClean="0"/>
              <a:t>2020-01-27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113CAC34-AA3B-45B2-AE77-DBA0FBC5C0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D1D265D9-1371-4041-A77B-D5473D32C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176665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lamingo pattern with Caption_arr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F0DFB475-1528-4BCD-BCAA-65AFE9E4A622}"/>
              </a:ext>
            </a:extLst>
          </p:cNvPr>
          <p:cNvSpPr/>
          <p:nvPr userDrawn="1"/>
        </p:nvSpPr>
        <p:spPr>
          <a:xfrm rot="10800000">
            <a:off x="6273147" y="0"/>
            <a:ext cx="5918852" cy="6858000"/>
          </a:xfrm>
          <a:prstGeom prst="rect">
            <a:avLst/>
          </a:prstGeom>
          <a:solidFill>
            <a:schemeClr val="accent4">
              <a:alpha val="9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64F3733B-1B0A-41B2-A17F-C3FC6868391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73147" y="0"/>
            <a:ext cx="5918400" cy="6864641"/>
          </a:xfrm>
          <a:noFill/>
        </p:spPr>
        <p:txBody>
          <a:bodyPr tIns="252000"/>
          <a:lstStyle>
            <a:lvl1pPr marL="0" indent="0" algn="ctr">
              <a:buFontTx/>
              <a:buNone/>
              <a:defRPr sz="2000"/>
            </a:lvl1pPr>
          </a:lstStyle>
          <a:p>
            <a:r>
              <a:rPr lang="nb-NO"/>
              <a:t>Klikk på ikonet for å legge til et bilde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41638664-E090-49BC-B8CC-B5BB69C445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93255" y="2527070"/>
            <a:ext cx="4974408" cy="3581633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11" name="Rectangle 10" descr="TagShape">
            <a:extLst>
              <a:ext uri="{FF2B5EF4-FFF2-40B4-BE49-F238E27FC236}">
                <a16:creationId xmlns="" xmlns:a16="http://schemas.microsoft.com/office/drawing/2014/main" id="{81E8796B-7FE9-4B36-AD9C-303A8E9C6E86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tle 1">
            <a:extLst>
              <a:ext uri="{FF2B5EF4-FFF2-40B4-BE49-F238E27FC236}">
                <a16:creationId xmlns="" xmlns:a16="http://schemas.microsoft.com/office/drawing/2014/main" id="{591C4483-671A-4F4D-BAA8-41A9D3A55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000" y="806400"/>
            <a:ext cx="4545663" cy="1351584"/>
          </a:xfrm>
        </p:spPr>
        <p:txBody>
          <a:bodyPr tIns="0" anchor="t"/>
          <a:lstStyle>
            <a:lvl1pPr>
              <a:defRPr sz="4500"/>
            </a:lvl1pPr>
          </a:lstStyle>
          <a:p>
            <a:r>
              <a:rPr lang="nb-NO"/>
              <a:t>Klikk for å redigere tittelstil</a:t>
            </a:r>
            <a:endParaRPr lang="en-GB"/>
          </a:p>
        </p:txBody>
      </p:sp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736CF17B-76C8-4905-ADB9-47CACE8917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8938" y="806400"/>
            <a:ext cx="604317" cy="504000"/>
          </a:xfrm>
          <a:prstGeom prst="rect">
            <a:avLst/>
          </a:prstGeom>
        </p:spPr>
      </p:pic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B03F85D7-C530-4569-9BF3-4CE641B05BF6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6FCBD779-F1DB-7748-91BB-EC2EE7D2DF51}" type="datetime1">
              <a:rPr lang="sv-SE" smtClean="0"/>
              <a:t>2020-01-27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1184BEE2-A02B-4489-8F84-526AD0B02196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4" name="Grafikk 7">
            <a:extLst>
              <a:ext uri="{FF2B5EF4-FFF2-40B4-BE49-F238E27FC236}">
                <a16:creationId xmlns="" xmlns:a16="http://schemas.microsoft.com/office/drawing/2014/main" id="{8162A59F-89B6-44AD-B5D3-2066AB6FA8A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/>
          <a:stretch/>
        </p:blipFill>
        <p:spPr>
          <a:xfrm rot="10800000">
            <a:off x="6396408" y="0"/>
            <a:ext cx="5628238" cy="6863030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E5667E2C-02B7-4BDC-8B07-7A11C214461C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6" name="Text Placeholder 14">
            <a:extLst>
              <a:ext uri="{FF2B5EF4-FFF2-40B4-BE49-F238E27FC236}">
                <a16:creationId xmlns="" xmlns:a16="http://schemas.microsoft.com/office/drawing/2014/main" id="{421D64D5-2157-4655-881E-46C709A4F75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897371" y="460491"/>
            <a:ext cx="873986" cy="198000"/>
          </a:xfrm>
          <a:blipFill>
            <a:blip r:embed="rId5"/>
            <a:stretch>
              <a:fillRect/>
            </a:stretch>
          </a:blipFill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 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858863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lamingo with pattern lef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9A697DC2-F928-4C56-870C-F5964123DA63}"/>
              </a:ext>
            </a:extLst>
          </p:cNvPr>
          <p:cNvSpPr/>
          <p:nvPr userDrawn="1"/>
        </p:nvSpPr>
        <p:spPr>
          <a:xfrm>
            <a:off x="0" y="-1"/>
            <a:ext cx="5918400" cy="6858001"/>
          </a:xfrm>
          <a:prstGeom prst="rect">
            <a:avLst/>
          </a:prstGeom>
          <a:solidFill>
            <a:schemeClr val="accent4">
              <a:alpha val="9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18" name="Grafikk 4">
            <a:extLst>
              <a:ext uri="{FF2B5EF4-FFF2-40B4-BE49-F238E27FC236}">
                <a16:creationId xmlns="" xmlns:a16="http://schemas.microsoft.com/office/drawing/2014/main" id="{5B4082B7-904A-417D-BDDF-DF14276DFC2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/>
        </p:blipFill>
        <p:spPr>
          <a:xfrm rot="10800000">
            <a:off x="2732" y="-4041"/>
            <a:ext cx="5914067" cy="6863030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41638664-E090-49BC-B8CC-B5BB69C445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52962" y="2527199"/>
            <a:ext cx="4430938" cy="3582000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11" name="Rectangle 10" descr="TagShape">
            <a:extLst>
              <a:ext uri="{FF2B5EF4-FFF2-40B4-BE49-F238E27FC236}">
                <a16:creationId xmlns="" xmlns:a16="http://schemas.microsoft.com/office/drawing/2014/main" id="{81E8796B-7FE9-4B36-AD9C-303A8E9C6E86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tle 1">
            <a:extLst>
              <a:ext uri="{FF2B5EF4-FFF2-40B4-BE49-F238E27FC236}">
                <a16:creationId xmlns="" xmlns:a16="http://schemas.microsoft.com/office/drawing/2014/main" id="{591C4483-671A-4F4D-BAA8-41A9D3A55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2963" y="800102"/>
            <a:ext cx="4430938" cy="1350000"/>
          </a:xfrm>
        </p:spPr>
        <p:txBody>
          <a:bodyPr tIns="0" anchor="t"/>
          <a:lstStyle>
            <a:lvl1pPr>
              <a:defRPr sz="4500"/>
            </a:lvl1pPr>
          </a:lstStyle>
          <a:p>
            <a:r>
              <a:rPr lang="nb-NO"/>
              <a:t>Klikk for å redigere tittelstil</a:t>
            </a:r>
            <a:endParaRPr lang="en-GB"/>
          </a:p>
        </p:txBody>
      </p:sp>
      <p:sp>
        <p:nvSpPr>
          <p:cNvPr id="7" name="Picture Placeholder 4">
            <a:extLst>
              <a:ext uri="{FF2B5EF4-FFF2-40B4-BE49-F238E27FC236}">
                <a16:creationId xmlns="" xmlns:a16="http://schemas.microsoft.com/office/drawing/2014/main" id="{71F0E96C-230E-4196-87F5-568D03F585F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1601" y="0"/>
            <a:ext cx="5918400" cy="6858000"/>
          </a:xfrm>
          <a:noFill/>
        </p:spPr>
        <p:txBody>
          <a:bodyPr tIns="252000"/>
          <a:lstStyle>
            <a:lvl1pPr marL="0" indent="0" algn="ctr">
              <a:buFontTx/>
              <a:buNone/>
              <a:defRPr sz="2000"/>
            </a:lvl1pPr>
          </a:lstStyle>
          <a:p>
            <a:r>
              <a:rPr lang="nb-NO"/>
              <a:t>Klikk på ikonet for å legge til et bilde</a:t>
            </a:r>
            <a:endParaRPr lang="en-GB"/>
          </a:p>
        </p:txBody>
      </p:sp>
      <p:sp>
        <p:nvSpPr>
          <p:cNvPr id="6" name="Date Placeholder 5">
            <a:extLst>
              <a:ext uri="{FF2B5EF4-FFF2-40B4-BE49-F238E27FC236}">
                <a16:creationId xmlns="" xmlns:a16="http://schemas.microsoft.com/office/drawing/2014/main" id="{B9F75E45-F5B0-4909-9AAF-F3A90E3AD49A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6E1A77E0-3AB3-EB42-A433-55F9E47333E8}" type="datetime1">
              <a:rPr lang="sv-SE" smtClean="0"/>
              <a:t>2020-01-27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D8EC5AE1-4520-4FE6-9C75-F0B93FFB64F5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58ED8A82-1379-4396-BC2D-CA18FE6796A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134031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Pebble Title Only_arr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DC52F83-460D-46B2-B2E9-F25A2BDCB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1381" y="806396"/>
            <a:ext cx="9462519" cy="1183038"/>
          </a:xfrm>
        </p:spPr>
        <p:txBody>
          <a:bodyPr tIns="0" anchor="t"/>
          <a:lstStyle>
            <a:lvl1pPr>
              <a:defRPr sz="4500"/>
            </a:lvl1pPr>
          </a:lstStyle>
          <a:p>
            <a:r>
              <a:rPr lang="nb-NO"/>
              <a:t>Klikk for å redigere tittelstil</a:t>
            </a:r>
            <a:endParaRPr lang="en-GB"/>
          </a:p>
        </p:txBody>
      </p:sp>
      <p:sp>
        <p:nvSpPr>
          <p:cNvPr id="9" name="Rectangle 8" descr="TagShape">
            <a:extLst>
              <a:ext uri="{FF2B5EF4-FFF2-40B4-BE49-F238E27FC236}">
                <a16:creationId xmlns="" xmlns:a16="http://schemas.microsoft.com/office/drawing/2014/main" id="{91925090-ED23-4772-9079-712D32A05972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02F1BAF9-B7F7-4DAA-96C2-3A4A8409C7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8938" y="806400"/>
            <a:ext cx="604317" cy="504000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B52CADCD-0C62-4C17-A12D-413D85544F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710BF-A50B-BF41-91A9-DACA9EA7D6FC}" type="datetime1">
              <a:rPr lang="sv-SE" smtClean="0"/>
              <a:t>2020-01-27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0FBDEE2C-3834-4FA0-8C65-C006B5E056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1686F62E-7233-4662-B7C5-2002C76B2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1101442"/>
      </p:ext>
    </p:extLst>
  </p:cSld>
  <p:clrMapOvr>
    <a:masterClrMapping/>
  </p:clrMapOvr>
  <p:extLst>
    <p:ext uri="{DCECCB84-F9BA-43D5-87BE-67443E8EF086}">
      <p15:sldGuideLst xmlns="" xmlns:p15="http://schemas.microsoft.com/office/powerpoint/2012/main">
        <p15:guide id="2" orient="horz" pos="822">
          <p15:clr>
            <a:srgbClr val="FBAE40"/>
          </p15:clr>
        </p15:guide>
        <p15:guide id="3" pos="245">
          <p15:clr>
            <a:srgbClr val="FBAE40"/>
          </p15:clr>
        </p15:guide>
        <p15:guide id="4" pos="879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bble Content with Caption_arr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C43EA7D7-1DD7-4ABD-AC2A-61616936DE2D}"/>
              </a:ext>
            </a:extLst>
          </p:cNvPr>
          <p:cNvSpPr/>
          <p:nvPr userDrawn="1"/>
        </p:nvSpPr>
        <p:spPr>
          <a:xfrm>
            <a:off x="6275388" y="0"/>
            <a:ext cx="591661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846B7ACF-19C7-494F-A532-0B6095DBCE1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51650" y="800101"/>
            <a:ext cx="4526971" cy="5308600"/>
          </a:xfrm>
          <a:solidFill>
            <a:schemeClr val="bg1"/>
          </a:solidFill>
        </p:spPr>
        <p:txBody>
          <a:bodyPr tIns="252000"/>
          <a:lstStyle>
            <a:lvl1pPr marL="0" indent="0" algn="ctr">
              <a:buNone/>
              <a:defRPr sz="20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sv-SE" err="1"/>
              <a:t>Object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41638664-E090-49BC-B8CC-B5BB69C445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93255" y="2527070"/>
            <a:ext cx="4974408" cy="3581632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11" name="Rectangle 10" descr="TagShape">
            <a:extLst>
              <a:ext uri="{FF2B5EF4-FFF2-40B4-BE49-F238E27FC236}">
                <a16:creationId xmlns="" xmlns:a16="http://schemas.microsoft.com/office/drawing/2014/main" id="{81E8796B-7FE9-4B36-AD9C-303A8E9C6E86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tle 1">
            <a:extLst>
              <a:ext uri="{FF2B5EF4-FFF2-40B4-BE49-F238E27FC236}">
                <a16:creationId xmlns="" xmlns:a16="http://schemas.microsoft.com/office/drawing/2014/main" id="{591C4483-671A-4F4D-BAA8-41A9D3A55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000" y="806400"/>
            <a:ext cx="4545663" cy="1351584"/>
          </a:xfrm>
        </p:spPr>
        <p:txBody>
          <a:bodyPr tIns="0" anchor="t"/>
          <a:lstStyle>
            <a:lvl1pPr>
              <a:defRPr sz="4500"/>
            </a:lvl1pPr>
          </a:lstStyle>
          <a:p>
            <a:r>
              <a:rPr lang="nb-NO"/>
              <a:t>Klikk for å redigere tittelstil</a:t>
            </a:r>
            <a:endParaRPr lang="en-GB"/>
          </a:p>
        </p:txBody>
      </p:sp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736CF17B-76C8-4905-ADB9-47CACE8917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8938" y="806400"/>
            <a:ext cx="604317" cy="504000"/>
          </a:xfrm>
          <a:prstGeom prst="rect">
            <a:avLst/>
          </a:prstGeom>
        </p:spPr>
      </p:pic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A8D510B0-6B71-4811-9DAE-2160BC51D9F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897371" y="460491"/>
            <a:ext cx="873986" cy="198000"/>
          </a:xfrm>
          <a:blipFill>
            <a:blip r:embed="rId3"/>
            <a:stretch>
              <a:fillRect/>
            </a:stretch>
          </a:blipFill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 </a:t>
            </a:r>
            <a:endParaRPr lang="en-GB"/>
          </a:p>
        </p:txBody>
      </p:sp>
      <p:sp>
        <p:nvSpPr>
          <p:cNvPr id="8" name="Date Placeholder 7">
            <a:extLst>
              <a:ext uri="{FF2B5EF4-FFF2-40B4-BE49-F238E27FC236}">
                <a16:creationId xmlns="" xmlns:a16="http://schemas.microsoft.com/office/drawing/2014/main" id="{C9CC1FF8-EE47-4693-A198-2B920946CFB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C4B0C38C-A605-B14E-885C-E58DAFC07AC8}" type="datetime1">
              <a:rPr lang="sv-SE" smtClean="0"/>
              <a:t>2020-01-27</a:t>
            </a:fld>
            <a:endParaRPr lang="en-GB"/>
          </a:p>
        </p:txBody>
      </p:sp>
      <p:sp>
        <p:nvSpPr>
          <p:cNvPr id="9" name="Footer Placeholder 8">
            <a:extLst>
              <a:ext uri="{FF2B5EF4-FFF2-40B4-BE49-F238E27FC236}">
                <a16:creationId xmlns="" xmlns:a16="http://schemas.microsoft.com/office/drawing/2014/main" id="{15F11191-2C96-45D0-8B94-68F6B247D04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0" name="Slide Number Placeholder 9">
            <a:extLst>
              <a:ext uri="{FF2B5EF4-FFF2-40B4-BE49-F238E27FC236}">
                <a16:creationId xmlns="" xmlns:a16="http://schemas.microsoft.com/office/drawing/2014/main" id="{D4F54726-7107-4A2E-8906-9A22DFC5386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65953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Del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87EBECB-748B-49C2-A88E-802FF1773F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2188" y="1709738"/>
            <a:ext cx="9891713" cy="2491559"/>
          </a:xfrm>
        </p:spPr>
        <p:txBody>
          <a:bodyPr lIns="0" anchor="t"/>
          <a:lstStyle>
            <a:lvl1pPr>
              <a:defRPr sz="6000"/>
            </a:lvl1pPr>
          </a:lstStyle>
          <a:p>
            <a:r>
              <a:rPr lang="nb-NO"/>
              <a:t>Klikk for å redigere tittelstil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A915EAD8-2665-434B-8298-1C5980B61D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2188" y="4589463"/>
            <a:ext cx="9891712" cy="1519237"/>
          </a:xfrm>
        </p:spPr>
        <p:txBody>
          <a:bodyPr/>
          <a:lstStyle>
            <a:lvl1pPr marL="0" indent="0">
              <a:buNone/>
              <a:defRPr sz="2400">
                <a:solidFill>
                  <a:schemeClr val="accent5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10" name="Rectangle 9" descr="TagShape">
            <a:extLst>
              <a:ext uri="{FF2B5EF4-FFF2-40B4-BE49-F238E27FC236}">
                <a16:creationId xmlns="" xmlns:a16="http://schemas.microsoft.com/office/drawing/2014/main" id="{5C003406-02F2-498F-B465-34F370DFC039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44B4A9C7-AC97-49C2-827F-42892C7748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BB5BE-A28D-9E49-90FB-8CC61B14EF63}" type="datetime1">
              <a:rPr lang="sv-SE" smtClean="0"/>
              <a:t>2020-01-27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5B2BF6F-359B-4C55-8A98-3A068D8250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F0474261-43CE-4CE8-9801-0581BBC09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737759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ebble Content with Caption_arrow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846B7ACF-19C7-494F-A532-0B6095DBCE1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283100" y="1925053"/>
            <a:ext cx="4600800" cy="4183647"/>
          </a:xfrm>
          <a:solidFill>
            <a:schemeClr val="bg1"/>
          </a:solidFill>
        </p:spPr>
        <p:txBody>
          <a:bodyPr tIns="252000"/>
          <a:lstStyle>
            <a:lvl1pPr marL="0" indent="0" algn="ctr">
              <a:buNone/>
              <a:defRPr sz="20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sv-SE" err="1"/>
              <a:t>Object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41638664-E090-49BC-B8CC-B5BB69C445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92187" y="1961147"/>
            <a:ext cx="4975476" cy="4147553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11" name="Rectangle 10" descr="TagShape">
            <a:extLst>
              <a:ext uri="{FF2B5EF4-FFF2-40B4-BE49-F238E27FC236}">
                <a16:creationId xmlns="" xmlns:a16="http://schemas.microsoft.com/office/drawing/2014/main" id="{81E8796B-7FE9-4B36-AD9C-303A8E9C6E86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tle 1">
            <a:extLst>
              <a:ext uri="{FF2B5EF4-FFF2-40B4-BE49-F238E27FC236}">
                <a16:creationId xmlns="" xmlns:a16="http://schemas.microsoft.com/office/drawing/2014/main" id="{591C4483-671A-4F4D-BAA8-41A9D3A559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2000" y="800100"/>
            <a:ext cx="4545663" cy="1052764"/>
          </a:xfrm>
        </p:spPr>
        <p:txBody>
          <a:bodyPr tIns="0" anchor="t"/>
          <a:lstStyle>
            <a:lvl1pPr>
              <a:defRPr sz="3500"/>
            </a:lvl1pPr>
          </a:lstStyle>
          <a:p>
            <a:r>
              <a:rPr lang="en-US"/>
              <a:t>Title</a:t>
            </a:r>
            <a:endParaRPr lang="en-GB"/>
          </a:p>
        </p:txBody>
      </p:sp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736CF17B-76C8-4905-ADB9-47CACE8917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8938" y="806400"/>
            <a:ext cx="604317" cy="50400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97B86C63-BB91-479C-844D-E1F3839238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00A9B-3689-DE47-AF11-CB69AAC8318D}" type="datetime1">
              <a:rPr lang="sv-SE" smtClean="0"/>
              <a:t>2020-01-27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A84E0F08-3FB7-4BC5-98FA-5919E2FB85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DE8B3419-BD3C-4E3C-BD27-4B36221AA5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442069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ebble Content with Caption_arrow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F75B6FC8-597A-4AB7-9F10-F8708447F218}"/>
              </a:ext>
            </a:extLst>
          </p:cNvPr>
          <p:cNvSpPr/>
          <p:nvPr/>
        </p:nvSpPr>
        <p:spPr>
          <a:xfrm>
            <a:off x="6275388" y="0"/>
            <a:ext cx="591661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846B7ACF-19C7-494F-A532-0B6095DBCE1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51650" y="800101"/>
            <a:ext cx="4526971" cy="5308600"/>
          </a:xfrm>
          <a:solidFill>
            <a:schemeClr val="bg1"/>
          </a:solidFill>
        </p:spPr>
        <p:txBody>
          <a:bodyPr tIns="252000"/>
          <a:lstStyle>
            <a:lvl1pPr marL="0" indent="0" algn="ctr">
              <a:buNone/>
              <a:defRPr sz="20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sv-SE" err="1"/>
              <a:t>Object</a:t>
            </a:r>
            <a:endParaRPr lang="en-GB"/>
          </a:p>
        </p:txBody>
      </p:sp>
      <p:sp>
        <p:nvSpPr>
          <p:cNvPr id="11" name="Rectangle 10" descr="TagShape">
            <a:extLst>
              <a:ext uri="{FF2B5EF4-FFF2-40B4-BE49-F238E27FC236}">
                <a16:creationId xmlns="" xmlns:a16="http://schemas.microsoft.com/office/drawing/2014/main" id="{81E8796B-7FE9-4B36-AD9C-303A8E9C6E86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tle 1">
            <a:extLst>
              <a:ext uri="{FF2B5EF4-FFF2-40B4-BE49-F238E27FC236}">
                <a16:creationId xmlns="" xmlns:a16="http://schemas.microsoft.com/office/drawing/2014/main" id="{591C4483-671A-4F4D-BAA8-41A9D3A55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000" y="800102"/>
            <a:ext cx="4545663" cy="1052762"/>
          </a:xfrm>
        </p:spPr>
        <p:txBody>
          <a:bodyPr tIns="0" anchor="t"/>
          <a:lstStyle>
            <a:lvl1pPr>
              <a:defRPr sz="3500"/>
            </a:lvl1pPr>
          </a:lstStyle>
          <a:p>
            <a:r>
              <a:rPr lang="nb-NO"/>
              <a:t>Klikk for å redigere tittelstil</a:t>
            </a:r>
            <a:endParaRPr lang="en-GB"/>
          </a:p>
        </p:txBody>
      </p:sp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736CF17B-76C8-4905-ADB9-47CACE8917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8938" y="806400"/>
            <a:ext cx="604317" cy="504000"/>
          </a:xfrm>
          <a:prstGeom prst="rect">
            <a:avLst/>
          </a:prstGeom>
        </p:spPr>
      </p:pic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A8D510B0-6B71-4811-9DAE-2160BC51D9F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897371" y="460491"/>
            <a:ext cx="873986" cy="198000"/>
          </a:xfrm>
          <a:blipFill>
            <a:blip r:embed="rId3"/>
            <a:stretch>
              <a:fillRect/>
            </a:stretch>
          </a:blipFill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 </a:t>
            </a:r>
            <a:endParaRPr lang="en-GB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C0D1A09D-5105-4BDB-BFA2-BB487F51B6FA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992189" y="1961147"/>
            <a:ext cx="4975474" cy="4147553"/>
          </a:xfrm>
        </p:spPr>
        <p:txBody>
          <a:bodyPr/>
          <a:lstStyle>
            <a:lvl1pPr>
              <a:defRPr sz="24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GB"/>
          </a:p>
        </p:txBody>
      </p:sp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E9AEE7FC-6F02-4B20-8882-69D59D57182F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1CE168FA-6F81-9A42-8B90-763652F1933D}" type="datetime1">
              <a:rPr lang="sv-SE" smtClean="0"/>
              <a:t>2020-01-27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42D50F3B-5190-4A1A-937A-D3E95BE6CB0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BF431721-2E06-4994-A3AE-BA4602E567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0372689"/>
      </p:ext>
    </p:extLst>
  </p:cSld>
  <p:clrMapOvr>
    <a:masterClrMapping/>
  </p:clrMapOvr>
  <p:extLst>
    <p:ext uri="{DCECCB84-F9BA-43D5-87BE-67443E8EF086}">
      <p15:sldGuideLst xmlns="" xmlns:p15="http://schemas.microsoft.com/office/powerpoint/2012/main">
        <p15:guide id="1" pos="3953">
          <p15:clr>
            <a:srgbClr val="FBAE40"/>
          </p15:clr>
        </p15:guide>
        <p15:guide id="2" pos="7174">
          <p15:clr>
            <a:srgbClr val="FBAE40"/>
          </p15:clr>
        </p15:guide>
        <p15:guide id="3" pos="4316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ebble Compare with Caption_arr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 descr="TagShape">
            <a:extLst>
              <a:ext uri="{FF2B5EF4-FFF2-40B4-BE49-F238E27FC236}">
                <a16:creationId xmlns="" xmlns:a16="http://schemas.microsoft.com/office/drawing/2014/main" id="{81E8796B-7FE9-4B36-AD9C-303A8E9C6E86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tle 1">
            <a:extLst>
              <a:ext uri="{FF2B5EF4-FFF2-40B4-BE49-F238E27FC236}">
                <a16:creationId xmlns="" xmlns:a16="http://schemas.microsoft.com/office/drawing/2014/main" id="{591C4483-671A-4F4D-BAA8-41A9D3A55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000" y="800102"/>
            <a:ext cx="9631763" cy="601574"/>
          </a:xfrm>
        </p:spPr>
        <p:txBody>
          <a:bodyPr tIns="0" anchor="t"/>
          <a:lstStyle>
            <a:lvl1pPr>
              <a:defRPr sz="3500"/>
            </a:lvl1pPr>
          </a:lstStyle>
          <a:p>
            <a:r>
              <a:rPr lang="nb-NO"/>
              <a:t>Klikk for å redigere tittelstil</a:t>
            </a:r>
            <a:endParaRPr lang="en-GB"/>
          </a:p>
        </p:txBody>
      </p:sp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736CF17B-76C8-4905-ADB9-47CACE8917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8938" y="806400"/>
            <a:ext cx="604317" cy="504000"/>
          </a:xfrm>
          <a:prstGeom prst="rect">
            <a:avLst/>
          </a:prstGeom>
        </p:spPr>
      </p:pic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A8D510B0-6B71-4811-9DAE-2160BC51D9F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897371" y="460491"/>
            <a:ext cx="873986" cy="198000"/>
          </a:xfrm>
          <a:blipFill>
            <a:blip r:embed="rId3"/>
            <a:stretch>
              <a:fillRect/>
            </a:stretch>
          </a:blipFill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 </a:t>
            </a:r>
            <a:endParaRPr lang="en-GB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C0D1A09D-5105-4BDB-BFA2-BB487F51B6FA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992189" y="2640891"/>
            <a:ext cx="4608000" cy="3467809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94A1DC5C-1CB9-4916-BAB0-5EC347B692D2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771271" y="2640891"/>
            <a:ext cx="4617454" cy="3467809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GB"/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81760970-005F-4887-A083-9EFF8D6A586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92188" y="1606194"/>
            <a:ext cx="4608000" cy="830179"/>
          </a:xfrm>
        </p:spPr>
        <p:txBody>
          <a:bodyPr anchor="b"/>
          <a:lstStyle>
            <a:lvl1pPr marL="0" indent="0">
              <a:buFontTx/>
              <a:buNone/>
              <a:defRPr sz="2000" b="1"/>
            </a:lvl1pPr>
          </a:lstStyle>
          <a:p>
            <a:pPr lvl="0"/>
            <a:r>
              <a:rPr lang="en-GB" noProof="0"/>
              <a:t>Title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="" xmlns:a16="http://schemas.microsoft.com/office/drawing/2014/main" id="{994E0BA6-6014-459A-85AB-EDC849EAD71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71271" y="1606194"/>
            <a:ext cx="4608000" cy="830179"/>
          </a:xfrm>
        </p:spPr>
        <p:txBody>
          <a:bodyPr anchor="b"/>
          <a:lstStyle>
            <a:lvl1pPr marL="0" indent="0">
              <a:buFontTx/>
              <a:buNone/>
              <a:defRPr sz="2000" b="1"/>
            </a:lvl1pPr>
          </a:lstStyle>
          <a:p>
            <a:pPr lvl="0"/>
            <a:r>
              <a:rPr lang="en-GB" noProof="0"/>
              <a:t>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A7EBEDFF-A8C3-419E-819E-3C855C5FE6FF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4F502DA4-698E-E04E-9E5C-B0D35A42E0A4}" type="datetime1">
              <a:rPr lang="sv-SE" smtClean="0"/>
              <a:t>2020-01-27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59F2F940-C60B-4CB8-81CD-5D0087EA007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D26A54BB-C8BE-415E-9463-51E291FEF34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9737968"/>
      </p:ext>
    </p:extLst>
  </p:cSld>
  <p:clrMapOvr>
    <a:masterClrMapping/>
  </p:clrMapOvr>
  <p:extLst>
    <p:ext uri="{DCECCB84-F9BA-43D5-87BE-67443E8EF086}">
      <p15:sldGuideLst xmlns="" xmlns:p15="http://schemas.microsoft.com/office/powerpoint/2012/main">
        <p15:guide id="1" pos="7174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ebble Two Content with Caption_arr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 descr="TagShape">
            <a:extLst>
              <a:ext uri="{FF2B5EF4-FFF2-40B4-BE49-F238E27FC236}">
                <a16:creationId xmlns="" xmlns:a16="http://schemas.microsoft.com/office/drawing/2014/main" id="{81E8796B-7FE9-4B36-AD9C-303A8E9C6E86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tle 1">
            <a:extLst>
              <a:ext uri="{FF2B5EF4-FFF2-40B4-BE49-F238E27FC236}">
                <a16:creationId xmlns="" xmlns:a16="http://schemas.microsoft.com/office/drawing/2014/main" id="{591C4483-671A-4F4D-BAA8-41A9D3A55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000" y="800102"/>
            <a:ext cx="9465643" cy="601574"/>
          </a:xfrm>
        </p:spPr>
        <p:txBody>
          <a:bodyPr tIns="0" anchor="t"/>
          <a:lstStyle>
            <a:lvl1pPr>
              <a:defRPr sz="3500"/>
            </a:lvl1pPr>
          </a:lstStyle>
          <a:p>
            <a:r>
              <a:rPr lang="nb-NO"/>
              <a:t>Klikk for å redigere tittelstil</a:t>
            </a:r>
            <a:endParaRPr lang="en-GB"/>
          </a:p>
        </p:txBody>
      </p:sp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736CF17B-76C8-4905-ADB9-47CACE8917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8938" y="806400"/>
            <a:ext cx="604317" cy="50400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D9F0F087-F1EE-44EE-9891-F3398ADEEB4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93255" y="1949073"/>
            <a:ext cx="4600800" cy="4159627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A9B18D92-9370-4C9C-9A08-15FA5376A8B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6843" y="1949073"/>
            <a:ext cx="4600800" cy="4159627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GB"/>
          </a:p>
        </p:txBody>
      </p:sp>
      <p:sp>
        <p:nvSpPr>
          <p:cNvPr id="6" name="Date Placeholder 5">
            <a:extLst>
              <a:ext uri="{FF2B5EF4-FFF2-40B4-BE49-F238E27FC236}">
                <a16:creationId xmlns="" xmlns:a16="http://schemas.microsoft.com/office/drawing/2014/main" id="{9383BF34-6830-41A6-84A2-ACF2E23C07D5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55FE710A-EE67-224E-A182-35CA8B670D23}" type="datetime1">
              <a:rPr lang="sv-SE" smtClean="0"/>
              <a:t>2020-01-27</a:t>
            </a:fld>
            <a:endParaRPr lang="en-GB"/>
          </a:p>
        </p:txBody>
      </p:sp>
      <p:sp>
        <p:nvSpPr>
          <p:cNvPr id="7" name="Footer Placeholder 6">
            <a:extLst>
              <a:ext uri="{FF2B5EF4-FFF2-40B4-BE49-F238E27FC236}">
                <a16:creationId xmlns="" xmlns:a16="http://schemas.microsoft.com/office/drawing/2014/main" id="{3E5AF623-5D14-41DE-A292-42FABDFD20A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" name="Slide Number Placeholder 7">
            <a:extLst>
              <a:ext uri="{FF2B5EF4-FFF2-40B4-BE49-F238E27FC236}">
                <a16:creationId xmlns="" xmlns:a16="http://schemas.microsoft.com/office/drawing/2014/main" id="{F7D1F627-E05A-4B22-B2D5-4BD6C117F368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1320764"/>
      </p:ext>
    </p:extLst>
  </p:cSld>
  <p:clrMapOvr>
    <a:masterClrMapping/>
  </p:clrMapOvr>
  <p:extLst>
    <p:ext uri="{DCECCB84-F9BA-43D5-87BE-67443E8EF086}">
      <p15:sldGuideLst xmlns="" xmlns:p15="http://schemas.microsoft.com/office/powerpoint/2012/main"/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bble Content lef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41638664-E090-49BC-B8CC-B5BB69C445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52962" y="2527200"/>
            <a:ext cx="4430938" cy="3581501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11" name="Rectangle 10" descr="TagShape">
            <a:extLst>
              <a:ext uri="{FF2B5EF4-FFF2-40B4-BE49-F238E27FC236}">
                <a16:creationId xmlns="" xmlns:a16="http://schemas.microsoft.com/office/drawing/2014/main" id="{81E8796B-7FE9-4B36-AD9C-303A8E9C6E86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tle 1">
            <a:extLst>
              <a:ext uri="{FF2B5EF4-FFF2-40B4-BE49-F238E27FC236}">
                <a16:creationId xmlns="" xmlns:a16="http://schemas.microsoft.com/office/drawing/2014/main" id="{591C4483-671A-4F4D-BAA8-41A9D3A55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2963" y="800102"/>
            <a:ext cx="4430938" cy="1350000"/>
          </a:xfrm>
        </p:spPr>
        <p:txBody>
          <a:bodyPr tIns="0" anchor="t"/>
          <a:lstStyle>
            <a:lvl1pPr>
              <a:defRPr sz="4500"/>
            </a:lvl1pPr>
          </a:lstStyle>
          <a:p>
            <a:r>
              <a:rPr lang="nb-NO"/>
              <a:t>Klikk for å redigere tittelstil</a:t>
            </a:r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5381CACE-028A-4DD8-93CC-A967A21D5745}"/>
              </a:ext>
            </a:extLst>
          </p:cNvPr>
          <p:cNvSpPr/>
          <p:nvPr userDrawn="1"/>
        </p:nvSpPr>
        <p:spPr>
          <a:xfrm>
            <a:off x="0" y="0"/>
            <a:ext cx="591661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Content Placeholder 2">
            <a:extLst>
              <a:ext uri="{FF2B5EF4-FFF2-40B4-BE49-F238E27FC236}">
                <a16:creationId xmlns="" xmlns:a16="http://schemas.microsoft.com/office/drawing/2014/main" id="{7AED1220-E218-46D7-A3FB-BEB06A04531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6262" y="800101"/>
            <a:ext cx="4526971" cy="5308600"/>
          </a:xfrm>
          <a:solidFill>
            <a:schemeClr val="bg1"/>
          </a:solidFill>
        </p:spPr>
        <p:txBody>
          <a:bodyPr tIns="252000"/>
          <a:lstStyle>
            <a:lvl1pPr marL="0" indent="0" algn="ctr">
              <a:buNone/>
              <a:defRPr sz="20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noProof="0"/>
              <a:t>Object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="" xmlns:a16="http://schemas.microsoft.com/office/drawing/2014/main" id="{FB6D6A89-045C-4521-BD32-E1586F8D83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7BEB1-17C7-D941-A3D1-0F88EE9BF9CF}" type="datetime1">
              <a:rPr lang="sv-SE" smtClean="0"/>
              <a:t>2020-01-27</a:t>
            </a:fld>
            <a:endParaRPr lang="en-GB"/>
          </a:p>
        </p:txBody>
      </p:sp>
      <p:sp>
        <p:nvSpPr>
          <p:cNvPr id="9" name="Footer Placeholder 8">
            <a:extLst>
              <a:ext uri="{FF2B5EF4-FFF2-40B4-BE49-F238E27FC236}">
                <a16:creationId xmlns="" xmlns:a16="http://schemas.microsoft.com/office/drawing/2014/main" id="{A3655A2D-E4E0-4E35-BD03-BBBDC56E56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0" name="Slide Number Placeholder 9">
            <a:extLst>
              <a:ext uri="{FF2B5EF4-FFF2-40B4-BE49-F238E27FC236}">
                <a16:creationId xmlns="" xmlns:a16="http://schemas.microsoft.com/office/drawing/2014/main" id="{491CD059-6FE9-4AC2-9A02-787D84792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527541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ebble Picture lef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41638664-E090-49BC-B8CC-B5BB69C445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52962" y="2527201"/>
            <a:ext cx="4430938" cy="3582000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11" name="Rectangle 10" descr="TagShape">
            <a:extLst>
              <a:ext uri="{FF2B5EF4-FFF2-40B4-BE49-F238E27FC236}">
                <a16:creationId xmlns="" xmlns:a16="http://schemas.microsoft.com/office/drawing/2014/main" id="{81E8796B-7FE9-4B36-AD9C-303A8E9C6E86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tle 1">
            <a:extLst>
              <a:ext uri="{FF2B5EF4-FFF2-40B4-BE49-F238E27FC236}">
                <a16:creationId xmlns="" xmlns:a16="http://schemas.microsoft.com/office/drawing/2014/main" id="{591C4483-671A-4F4D-BAA8-41A9D3A55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2963" y="800102"/>
            <a:ext cx="4430938" cy="1350000"/>
          </a:xfrm>
        </p:spPr>
        <p:txBody>
          <a:bodyPr tIns="0" anchor="t"/>
          <a:lstStyle>
            <a:lvl1pPr>
              <a:defRPr sz="4500"/>
            </a:lvl1pPr>
          </a:lstStyle>
          <a:p>
            <a:r>
              <a:rPr lang="nb-NO"/>
              <a:t>Klikk for å redigere tittelstil</a:t>
            </a:r>
            <a:endParaRPr lang="en-GB"/>
          </a:p>
        </p:txBody>
      </p:sp>
      <p:sp>
        <p:nvSpPr>
          <p:cNvPr id="7" name="Picture Placeholder 4">
            <a:extLst>
              <a:ext uri="{FF2B5EF4-FFF2-40B4-BE49-F238E27FC236}">
                <a16:creationId xmlns="" xmlns:a16="http://schemas.microsoft.com/office/drawing/2014/main" id="{71F0E96C-230E-4196-87F5-568D03F585F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5918400" cy="6858000"/>
          </a:xfrm>
          <a:solidFill>
            <a:schemeClr val="bg1"/>
          </a:solidFill>
        </p:spPr>
        <p:txBody>
          <a:bodyPr tIns="252000"/>
          <a:lstStyle>
            <a:lvl1pPr marL="0" indent="0" algn="ctr">
              <a:buFontTx/>
              <a:buNone/>
              <a:defRPr sz="2000"/>
            </a:lvl1pPr>
          </a:lstStyle>
          <a:p>
            <a:r>
              <a:rPr lang="nb-NO"/>
              <a:t>Klikk på ikonet for å legge til et bilde</a:t>
            </a:r>
            <a:endParaRPr lang="en-GB"/>
          </a:p>
        </p:txBody>
      </p:sp>
      <p:sp>
        <p:nvSpPr>
          <p:cNvPr id="6" name="Date Placeholder 5">
            <a:extLst>
              <a:ext uri="{FF2B5EF4-FFF2-40B4-BE49-F238E27FC236}">
                <a16:creationId xmlns="" xmlns:a16="http://schemas.microsoft.com/office/drawing/2014/main" id="{B5902902-830B-4543-ACEA-1BA87962BC51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D76B32D7-8783-5A48-AC81-60C4BB06CCA3}" type="datetime1">
              <a:rPr lang="sv-SE" smtClean="0"/>
              <a:t>2020-01-27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F049CFC4-AA6D-44AF-BFC7-A31423A2E6D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E74A7C43-270B-4E10-8058-CBBE1996AD3B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313213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ebbl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 descr="TagShape">
            <a:extLst>
              <a:ext uri="{FF2B5EF4-FFF2-40B4-BE49-F238E27FC236}">
                <a16:creationId xmlns="" xmlns:a16="http://schemas.microsoft.com/office/drawing/2014/main" id="{81E8796B-7FE9-4B36-AD9C-303A8E9C6E86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Picture Placeholder 4">
            <a:extLst>
              <a:ext uri="{FF2B5EF4-FFF2-40B4-BE49-F238E27FC236}">
                <a16:creationId xmlns="" xmlns:a16="http://schemas.microsoft.com/office/drawing/2014/main" id="{71F0E96C-230E-4196-87F5-568D03F585F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0575758" cy="6858000"/>
          </a:xfrm>
          <a:solidFill>
            <a:schemeClr val="bg1"/>
          </a:solidFill>
        </p:spPr>
        <p:txBody>
          <a:bodyPr tIns="252000"/>
          <a:lstStyle>
            <a:lvl1pPr marL="0" indent="0" algn="ctr">
              <a:buFontTx/>
              <a:buNone/>
              <a:defRPr sz="2000"/>
            </a:lvl1pPr>
          </a:lstStyle>
          <a:p>
            <a:r>
              <a:rPr lang="nb-NO"/>
              <a:t>Klikk på ikonet for å legge til et bilde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41638664-E090-49BC-B8CC-B5BB69C44580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489368" y="6455555"/>
            <a:ext cx="6919138" cy="225164"/>
          </a:xfrm>
        </p:spPr>
        <p:txBody>
          <a:bodyPr/>
          <a:lstStyle>
            <a:lvl1pPr marL="0" indent="0">
              <a:buNone/>
              <a:defRPr sz="800" b="1">
                <a:solidFill>
                  <a:schemeClr val="accent1"/>
                </a:solidFill>
                <a:sym typeface="Wingdings" panose="05000000000000000000" pitchFamily="2" charset="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Remember to credit the photographer or artist </a:t>
            </a:r>
          </a:p>
        </p:txBody>
      </p:sp>
    </p:spTree>
    <p:extLst>
      <p:ext uri="{BB962C8B-B14F-4D97-AF65-F5344CB8AC3E}">
        <p14:creationId xmlns:p14="http://schemas.microsoft.com/office/powerpoint/2010/main" val="378278207"/>
      </p:ext>
    </p:extLst>
  </p:cSld>
  <p:clrMapOvr>
    <a:masterClrMapping/>
  </p:clrMapOvr>
  <p:extLst>
    <p:ext uri="{DCECCB84-F9BA-43D5-87BE-67443E8EF086}">
      <p15:sldGuideLst xmlns="" xmlns:p15="http://schemas.microsoft.com/office/powerpoint/2012/main"/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 descr="TagShape">
            <a:extLst>
              <a:ext uri="{FF2B5EF4-FFF2-40B4-BE49-F238E27FC236}">
                <a16:creationId xmlns="" xmlns:a16="http://schemas.microsoft.com/office/drawing/2014/main" id="{81E8796B-7FE9-4B36-AD9C-303A8E9C6E86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Picture Placeholder 4">
            <a:extLst>
              <a:ext uri="{FF2B5EF4-FFF2-40B4-BE49-F238E27FC236}">
                <a16:creationId xmlns="" xmlns:a16="http://schemas.microsoft.com/office/drawing/2014/main" id="{71F0E96C-230E-4196-87F5-568D03F585F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1999" cy="6858000"/>
          </a:xfrm>
          <a:solidFill>
            <a:schemeClr val="bg1"/>
          </a:solidFill>
        </p:spPr>
        <p:txBody>
          <a:bodyPr tIns="252000"/>
          <a:lstStyle>
            <a:lvl1pPr marL="0" indent="0" algn="ctr">
              <a:buFontTx/>
              <a:buNone/>
              <a:defRPr sz="2000"/>
            </a:lvl1pPr>
          </a:lstStyle>
          <a:p>
            <a:r>
              <a:rPr lang="nb-NO"/>
              <a:t>Klikk på ikonet for å legge til et bilde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41638664-E090-49BC-B8CC-B5BB69C44580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285875" y="6474605"/>
            <a:ext cx="6919138" cy="225164"/>
          </a:xfrm>
        </p:spPr>
        <p:txBody>
          <a:bodyPr/>
          <a:lstStyle>
            <a:lvl1pPr marL="0" indent="0">
              <a:buNone/>
              <a:defRPr sz="800" b="1">
                <a:solidFill>
                  <a:schemeClr val="accent1"/>
                </a:solidFill>
                <a:sym typeface="Wingdings" panose="05000000000000000000" pitchFamily="2" charset="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Remember to credit the photographer or artist </a:t>
            </a:r>
          </a:p>
        </p:txBody>
      </p:sp>
      <p:sp>
        <p:nvSpPr>
          <p:cNvPr id="6" name="Text Placeholder 14">
            <a:extLst>
              <a:ext uri="{FF2B5EF4-FFF2-40B4-BE49-F238E27FC236}">
                <a16:creationId xmlns="" xmlns:a16="http://schemas.microsoft.com/office/drawing/2014/main" id="{8CFD6A98-5597-49A6-AF08-BDA27E4EE18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897371" y="460491"/>
            <a:ext cx="873986" cy="198000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 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1906514"/>
      </p:ext>
    </p:extLst>
  </p:cSld>
  <p:clrMapOvr>
    <a:masterClrMapping/>
  </p:clrMapOvr>
  <p:extLst>
    <p:ext uri="{DCECCB84-F9BA-43D5-87BE-67443E8EF086}">
      <p15:sldGuideLst xmlns="" xmlns:p15="http://schemas.microsoft.com/office/powerpoint/2012/main">
        <p15:guide id="1" orient="horz" pos="29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nimatio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41638664-E090-49BC-B8CC-B5BB69C44580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4398998" y="1474429"/>
            <a:ext cx="6483600" cy="1440000"/>
          </a:xfrm>
        </p:spPr>
        <p:txBody>
          <a:bodyPr tIns="0" rIns="0" bIns="0" anchor="b"/>
          <a:lstStyle>
            <a:lvl1pPr marL="0" indent="0">
              <a:lnSpc>
                <a:spcPct val="75000"/>
              </a:lnSpc>
              <a:spcBef>
                <a:spcPts val="0"/>
              </a:spcBef>
              <a:buNone/>
              <a:defRPr sz="6000">
                <a:solidFill>
                  <a:schemeClr val="accent5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1" name="Rectangle 10" descr="TagShape">
            <a:extLst>
              <a:ext uri="{FF2B5EF4-FFF2-40B4-BE49-F238E27FC236}">
                <a16:creationId xmlns="" xmlns:a16="http://schemas.microsoft.com/office/drawing/2014/main" id="{81E8796B-7FE9-4B36-AD9C-303A8E9C6E86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 Placeholder 3">
            <a:extLst>
              <a:ext uri="{FF2B5EF4-FFF2-40B4-BE49-F238E27FC236}">
                <a16:creationId xmlns="" xmlns:a16="http://schemas.microsoft.com/office/drawing/2014/main" id="{BA91131A-12C8-4E4F-9FD5-E4CB777AFB24}"/>
              </a:ext>
            </a:extLst>
          </p:cNvPr>
          <p:cNvSpPr>
            <a:spLocks noGrp="1"/>
          </p:cNvSpPr>
          <p:nvPr>
            <p:ph type="body" sz="half" idx="10" hasCustomPrompt="1"/>
          </p:nvPr>
        </p:nvSpPr>
        <p:spPr>
          <a:xfrm>
            <a:off x="4399200" y="3221035"/>
            <a:ext cx="6483600" cy="794963"/>
          </a:xfrm>
        </p:spPr>
        <p:txBody>
          <a:bodyPr tIns="0" rIns="0" bIns="0" anchor="ctr"/>
          <a:lstStyle>
            <a:lvl1pPr marL="0" indent="0">
              <a:lnSpc>
                <a:spcPct val="75000"/>
              </a:lnSpc>
              <a:spcBef>
                <a:spcPts val="0"/>
              </a:spcBef>
              <a:buNone/>
              <a:defRPr sz="6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="" xmlns:a16="http://schemas.microsoft.com/office/drawing/2014/main" id="{6637D249-8EEC-484D-ADEA-2EE2F0B33A5B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4397697" y="4322605"/>
            <a:ext cx="6484901" cy="1440000"/>
          </a:xfrm>
        </p:spPr>
        <p:txBody>
          <a:bodyPr tIns="0" rIns="0" bIns="0" anchor="t"/>
          <a:lstStyle>
            <a:lvl1pPr marL="0" indent="0">
              <a:lnSpc>
                <a:spcPct val="75000"/>
              </a:lnSpc>
              <a:spcBef>
                <a:spcPts val="0"/>
              </a:spcBef>
              <a:buNone/>
              <a:defRPr sz="6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="" xmlns:a16="http://schemas.microsoft.com/office/drawing/2014/main" id="{6DBDA23D-FCF6-4B54-A907-B5A0CA3DD9E1}"/>
              </a:ext>
            </a:extLst>
          </p:cNvPr>
          <p:cNvSpPr/>
          <p:nvPr userDrawn="1"/>
        </p:nvSpPr>
        <p:spPr>
          <a:xfrm rot="5400000">
            <a:off x="3177563" y="3387813"/>
            <a:ext cx="136829" cy="30263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2037C5CF-97CF-4FA4-A0D7-F3A34929C7C7}"/>
              </a:ext>
            </a:extLst>
          </p:cNvPr>
          <p:cNvSpPr/>
          <p:nvPr userDrawn="1"/>
        </p:nvSpPr>
        <p:spPr>
          <a:xfrm rot="3177207">
            <a:off x="2947481" y="2778342"/>
            <a:ext cx="136829" cy="30263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>
            <a:extLst>
              <a:ext uri="{FF2B5EF4-FFF2-40B4-BE49-F238E27FC236}">
                <a16:creationId xmlns="" xmlns:a16="http://schemas.microsoft.com/office/drawing/2014/main" id="{EDA133B9-2820-4BF4-8401-04218F7CB975}"/>
              </a:ext>
            </a:extLst>
          </p:cNvPr>
          <p:cNvSpPr/>
          <p:nvPr userDrawn="1"/>
        </p:nvSpPr>
        <p:spPr>
          <a:xfrm rot="18422793" flipV="1">
            <a:off x="2949424" y="3988410"/>
            <a:ext cx="136829" cy="30263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Date Placeholder 11">
            <a:extLst>
              <a:ext uri="{FF2B5EF4-FFF2-40B4-BE49-F238E27FC236}">
                <a16:creationId xmlns="" xmlns:a16="http://schemas.microsoft.com/office/drawing/2014/main" id="{BA1DC0A4-829F-43E9-A8E9-4A17D8E20D84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3D85EA49-D44F-5749-9ABE-8655E8DD19F9}" type="datetime1">
              <a:rPr lang="sv-SE" smtClean="0"/>
              <a:t>2020-01-27</a:t>
            </a:fld>
            <a:endParaRPr lang="en-GB"/>
          </a:p>
        </p:txBody>
      </p:sp>
      <p:sp>
        <p:nvSpPr>
          <p:cNvPr id="13" name="Footer Placeholder 12">
            <a:extLst>
              <a:ext uri="{FF2B5EF4-FFF2-40B4-BE49-F238E27FC236}">
                <a16:creationId xmlns="" xmlns:a16="http://schemas.microsoft.com/office/drawing/2014/main" id="{C6E2180E-96DC-47C1-9A88-A0D1E9F40A9B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4" name="Slide Number Placeholder 13">
            <a:extLst>
              <a:ext uri="{FF2B5EF4-FFF2-40B4-BE49-F238E27FC236}">
                <a16:creationId xmlns="" xmlns:a16="http://schemas.microsoft.com/office/drawing/2014/main" id="{D6BC904A-A5F0-4489-B86C-87CF58A5CF71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1408087"/>
      </p:ext>
    </p:extLst>
  </p:cSld>
  <p:clrMapOvr>
    <a:masterClrMapping/>
  </p:clrMapOvr>
  <p:extLst>
    <p:ext uri="{DCECCB84-F9BA-43D5-87BE-67443E8EF086}">
      <p15:sldGuideLst xmlns="" xmlns:p15="http://schemas.microsoft.com/office/powerpoint/2012/main">
        <p15:guide id="1" pos="2139">
          <p15:clr>
            <a:srgbClr val="FBAE40"/>
          </p15:clr>
        </p15:guide>
        <p15:guide id="2" pos="1799">
          <p15:clr>
            <a:srgbClr val="FBAE40"/>
          </p15:clr>
        </p15:guide>
        <p15:guide id="3" orient="horz" pos="1752">
          <p15:clr>
            <a:srgbClr val="FBAE40"/>
          </p15:clr>
        </p15:guide>
        <p15:guide id="4" orient="horz" pos="2694">
          <p15:clr>
            <a:srgbClr val="FBAE40"/>
          </p15:clr>
        </p15:guide>
        <p15:guide id="5" orient="horz" pos="1869">
          <p15:clr>
            <a:srgbClr val="FBAE40"/>
          </p15:clr>
        </p15:guide>
        <p15:guide id="6" orient="horz" pos="2319">
          <p15:clr>
            <a:srgbClr val="FBAE40"/>
          </p15:clr>
        </p15:guide>
        <p15:guide id="7" orient="horz" pos="2831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nimation tex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41638664-E090-49BC-B8CC-B5BB69C44580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4398998" y="1474429"/>
            <a:ext cx="6483600" cy="1440000"/>
          </a:xfrm>
        </p:spPr>
        <p:txBody>
          <a:bodyPr tIns="0" rIns="0" bIns="0" anchor="b"/>
          <a:lstStyle>
            <a:lvl1pPr marL="0" indent="0">
              <a:lnSpc>
                <a:spcPct val="75000"/>
              </a:lnSpc>
              <a:spcBef>
                <a:spcPts val="0"/>
              </a:spcBef>
              <a:buNone/>
              <a:defRPr sz="6000">
                <a:solidFill>
                  <a:schemeClr val="accent6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1" name="Rectangle 10" descr="TagShape">
            <a:extLst>
              <a:ext uri="{FF2B5EF4-FFF2-40B4-BE49-F238E27FC236}">
                <a16:creationId xmlns="" xmlns:a16="http://schemas.microsoft.com/office/drawing/2014/main" id="{81E8796B-7FE9-4B36-AD9C-303A8E9C6E86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 Placeholder 3">
            <a:extLst>
              <a:ext uri="{FF2B5EF4-FFF2-40B4-BE49-F238E27FC236}">
                <a16:creationId xmlns="" xmlns:a16="http://schemas.microsoft.com/office/drawing/2014/main" id="{BA91131A-12C8-4E4F-9FD5-E4CB777AFB24}"/>
              </a:ext>
            </a:extLst>
          </p:cNvPr>
          <p:cNvSpPr>
            <a:spLocks noGrp="1"/>
          </p:cNvSpPr>
          <p:nvPr>
            <p:ph type="body" sz="half" idx="10" hasCustomPrompt="1"/>
          </p:nvPr>
        </p:nvSpPr>
        <p:spPr>
          <a:xfrm>
            <a:off x="4399200" y="3221035"/>
            <a:ext cx="6483600" cy="794963"/>
          </a:xfrm>
        </p:spPr>
        <p:txBody>
          <a:bodyPr tIns="0" rIns="0" bIns="0" anchor="ctr"/>
          <a:lstStyle>
            <a:lvl1pPr marL="0" indent="0">
              <a:lnSpc>
                <a:spcPct val="75000"/>
              </a:lnSpc>
              <a:spcBef>
                <a:spcPts val="0"/>
              </a:spcBef>
              <a:buNone/>
              <a:defRPr sz="6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="" xmlns:a16="http://schemas.microsoft.com/office/drawing/2014/main" id="{6637D249-8EEC-484D-ADEA-2EE2F0B33A5B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4397697" y="4322605"/>
            <a:ext cx="6484901" cy="1440000"/>
          </a:xfrm>
        </p:spPr>
        <p:txBody>
          <a:bodyPr tIns="0" rIns="0" bIns="0" anchor="t"/>
          <a:lstStyle>
            <a:lvl1pPr marL="0" indent="0">
              <a:lnSpc>
                <a:spcPct val="75000"/>
              </a:lnSpc>
              <a:spcBef>
                <a:spcPts val="0"/>
              </a:spcBef>
              <a:buNone/>
              <a:defRPr sz="6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="" xmlns:a16="http://schemas.microsoft.com/office/drawing/2014/main" id="{6DBDA23D-FCF6-4B54-A907-B5A0CA3DD9E1}"/>
              </a:ext>
            </a:extLst>
          </p:cNvPr>
          <p:cNvSpPr/>
          <p:nvPr userDrawn="1"/>
        </p:nvSpPr>
        <p:spPr>
          <a:xfrm rot="5400000">
            <a:off x="3177563" y="3387813"/>
            <a:ext cx="136829" cy="30263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2037C5CF-97CF-4FA4-A0D7-F3A34929C7C7}"/>
              </a:ext>
            </a:extLst>
          </p:cNvPr>
          <p:cNvSpPr/>
          <p:nvPr userDrawn="1"/>
        </p:nvSpPr>
        <p:spPr>
          <a:xfrm rot="3177207">
            <a:off x="2947481" y="2778342"/>
            <a:ext cx="136829" cy="30263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>
            <a:extLst>
              <a:ext uri="{FF2B5EF4-FFF2-40B4-BE49-F238E27FC236}">
                <a16:creationId xmlns="" xmlns:a16="http://schemas.microsoft.com/office/drawing/2014/main" id="{EDA133B9-2820-4BF4-8401-04218F7CB975}"/>
              </a:ext>
            </a:extLst>
          </p:cNvPr>
          <p:cNvSpPr/>
          <p:nvPr userDrawn="1"/>
        </p:nvSpPr>
        <p:spPr>
          <a:xfrm rot="18422793" flipV="1">
            <a:off x="2949424" y="3988410"/>
            <a:ext cx="136829" cy="30263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271D0463-F553-4DD8-860F-1B6B7DAB0C3C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32515494-0567-1947-AD9C-284F291FBA9E}" type="datetime1">
              <a:rPr lang="sv-SE" smtClean="0"/>
              <a:t>2020-01-27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2BFD02D5-E1C5-4309-B3E5-B576B9874A2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1223B04E-79D7-48DD-8FE4-E637DED1A64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3908478"/>
      </p:ext>
    </p:extLst>
  </p:cSld>
  <p:clrMapOvr>
    <a:masterClrMapping/>
  </p:clrMapOvr>
  <p:extLst>
    <p:ext uri="{DCECCB84-F9BA-43D5-87BE-67443E8EF086}">
      <p15:sldGuideLst xmlns="" xmlns:p15="http://schemas.microsoft.com/office/powerpoint/2012/main">
        <p15:guide id="1" pos="2139">
          <p15:clr>
            <a:srgbClr val="FBAE40"/>
          </p15:clr>
        </p15:guide>
        <p15:guide id="2" pos="1799">
          <p15:clr>
            <a:srgbClr val="FBAE40"/>
          </p15:clr>
        </p15:guide>
        <p15:guide id="3" orient="horz" pos="1752">
          <p15:clr>
            <a:srgbClr val="FBAE40"/>
          </p15:clr>
        </p15:guide>
        <p15:guide id="4" orient="horz" pos="2694">
          <p15:clr>
            <a:srgbClr val="FBAE40"/>
          </p15:clr>
        </p15:guide>
        <p15:guide id="5" orient="horz" pos="1869">
          <p15:clr>
            <a:srgbClr val="FBAE40"/>
          </p15:clr>
        </p15:guide>
        <p15:guide id="6" orient="horz" pos="2319">
          <p15:clr>
            <a:srgbClr val="FBAE40"/>
          </p15:clr>
        </p15:guide>
        <p15:guide id="7" orient="horz" pos="283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0D25C2E5-5450-4C71-88C9-C0994F4429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92186" y="1961147"/>
            <a:ext cx="4600800" cy="4147553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E66D0EA4-68F2-4E8A-B32C-AC6DE0346C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83101" y="1961146"/>
            <a:ext cx="4600799" cy="4147554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GB"/>
          </a:p>
        </p:txBody>
      </p:sp>
      <p:sp>
        <p:nvSpPr>
          <p:cNvPr id="11" name="Rectangle 10" descr="TagShape">
            <a:extLst>
              <a:ext uri="{FF2B5EF4-FFF2-40B4-BE49-F238E27FC236}">
                <a16:creationId xmlns="" xmlns:a16="http://schemas.microsoft.com/office/drawing/2014/main" id="{7D962CFC-8D99-4342-9026-2703F2F41503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itle 9">
            <a:extLst>
              <a:ext uri="{FF2B5EF4-FFF2-40B4-BE49-F238E27FC236}">
                <a16:creationId xmlns="" xmlns:a16="http://schemas.microsoft.com/office/drawing/2014/main" id="{FDA84FB0-810D-4632-B675-9268AC0CEC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  <a:endParaRPr lang="en-GB"/>
          </a:p>
        </p:txBody>
      </p:sp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49281301-1F96-4DC8-B280-E23E9F3003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BA043-0D8B-E741-8DF2-AAE1A4F4560D}" type="datetime1">
              <a:rPr lang="sv-SE" smtClean="0"/>
              <a:t>2020-01-27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63E79D47-2CF3-45B5-8615-1D5038C891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644EDE-D63B-414B-BD01-6E2687F4D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523286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nimation 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 descr="TagShape">
            <a:extLst>
              <a:ext uri="{FF2B5EF4-FFF2-40B4-BE49-F238E27FC236}">
                <a16:creationId xmlns="" xmlns:a16="http://schemas.microsoft.com/office/drawing/2014/main" id="{81E8796B-7FE9-4B36-AD9C-303A8E9C6E86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 Placeholder 3">
            <a:extLst>
              <a:ext uri="{FF2B5EF4-FFF2-40B4-BE49-F238E27FC236}">
                <a16:creationId xmlns="" xmlns:a16="http://schemas.microsoft.com/office/drawing/2014/main" id="{D78FC915-0C5E-4267-9C8E-BD3ADCBF36B1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4398998" y="1474429"/>
            <a:ext cx="6483600" cy="1440000"/>
          </a:xfrm>
        </p:spPr>
        <p:txBody>
          <a:bodyPr tIns="0" rIns="0" bIns="0" anchor="b"/>
          <a:lstStyle>
            <a:lvl1pPr marL="0" indent="0">
              <a:lnSpc>
                <a:spcPct val="75000"/>
              </a:lnSpc>
              <a:spcBef>
                <a:spcPts val="0"/>
              </a:spcBef>
              <a:buNone/>
              <a:defRPr sz="6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="" xmlns:a16="http://schemas.microsoft.com/office/drawing/2014/main" id="{D2EF65BA-6341-49DE-A1B5-F6A6FC2E77EE}"/>
              </a:ext>
            </a:extLst>
          </p:cNvPr>
          <p:cNvSpPr>
            <a:spLocks noGrp="1"/>
          </p:cNvSpPr>
          <p:nvPr>
            <p:ph type="body" sz="half" idx="10" hasCustomPrompt="1"/>
          </p:nvPr>
        </p:nvSpPr>
        <p:spPr>
          <a:xfrm>
            <a:off x="4399200" y="3221035"/>
            <a:ext cx="6483600" cy="794963"/>
          </a:xfrm>
        </p:spPr>
        <p:txBody>
          <a:bodyPr tIns="0" rIns="0" bIns="0" anchor="ctr"/>
          <a:lstStyle>
            <a:lvl1pPr marL="0" indent="0">
              <a:lnSpc>
                <a:spcPct val="75000"/>
              </a:lnSpc>
              <a:spcBef>
                <a:spcPts val="0"/>
              </a:spcBef>
              <a:buNone/>
              <a:defRPr sz="6000">
                <a:solidFill>
                  <a:schemeClr val="accent6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="" xmlns:a16="http://schemas.microsoft.com/office/drawing/2014/main" id="{0C9FC91B-49E4-4F68-8F15-434C8E3A5FBF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4397697" y="4322605"/>
            <a:ext cx="6484901" cy="1440000"/>
          </a:xfrm>
        </p:spPr>
        <p:txBody>
          <a:bodyPr tIns="0" rIns="0" bIns="0" anchor="t"/>
          <a:lstStyle>
            <a:lvl1pPr marL="0" indent="0">
              <a:lnSpc>
                <a:spcPct val="75000"/>
              </a:lnSpc>
              <a:spcBef>
                <a:spcPts val="0"/>
              </a:spcBef>
              <a:buNone/>
              <a:defRPr sz="6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E1D36CF5-DA14-44A6-B40B-C929B43511D5}"/>
              </a:ext>
            </a:extLst>
          </p:cNvPr>
          <p:cNvSpPr/>
          <p:nvPr userDrawn="1"/>
        </p:nvSpPr>
        <p:spPr>
          <a:xfrm rot="5400000">
            <a:off x="3177563" y="3387813"/>
            <a:ext cx="136829" cy="30263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="" xmlns:a16="http://schemas.microsoft.com/office/drawing/2014/main" id="{DDBE02E9-508A-4F4E-9664-1BE853423897}"/>
              </a:ext>
            </a:extLst>
          </p:cNvPr>
          <p:cNvSpPr/>
          <p:nvPr userDrawn="1"/>
        </p:nvSpPr>
        <p:spPr>
          <a:xfrm rot="3177207">
            <a:off x="2947481" y="2778342"/>
            <a:ext cx="136829" cy="30263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20C8918A-E440-4D32-A332-E2950CBAC769}"/>
              </a:ext>
            </a:extLst>
          </p:cNvPr>
          <p:cNvSpPr/>
          <p:nvPr userDrawn="1"/>
        </p:nvSpPr>
        <p:spPr>
          <a:xfrm rot="18422793" flipV="1">
            <a:off x="2949424" y="3988410"/>
            <a:ext cx="136829" cy="30263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EEE303B0-093B-4D3F-BD10-F92AC7D24FAA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C9BFB699-B302-1D40-8010-A12BEDF8C4FE}" type="datetime1">
              <a:rPr lang="sv-SE" smtClean="0"/>
              <a:t>2020-01-27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8BFFC499-6D92-43CD-BBE5-71F0B0469E0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3692CD11-50B8-4AFF-8C92-5357ED3125C1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1170299"/>
      </p:ext>
    </p:extLst>
  </p:cSld>
  <p:clrMapOvr>
    <a:masterClrMapping/>
  </p:clrMapOvr>
  <p:extLst>
    <p:ext uri="{DCECCB84-F9BA-43D5-87BE-67443E8EF086}">
      <p15:sldGuideLst xmlns="" xmlns:p15="http://schemas.microsoft.com/office/powerpoint/2012/main">
        <p15:guide id="1" pos="2139">
          <p15:clr>
            <a:srgbClr val="FBAE40"/>
          </p15:clr>
        </p15:guide>
        <p15:guide id="2" pos="1799">
          <p15:clr>
            <a:srgbClr val="FBAE40"/>
          </p15:clr>
        </p15:guide>
        <p15:guide id="3" orient="horz" pos="1752">
          <p15:clr>
            <a:srgbClr val="FBAE40"/>
          </p15:clr>
        </p15:guide>
        <p15:guide id="4" orient="horz" pos="2704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nimation tex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 descr="TagShape">
            <a:extLst>
              <a:ext uri="{FF2B5EF4-FFF2-40B4-BE49-F238E27FC236}">
                <a16:creationId xmlns="" xmlns:a16="http://schemas.microsoft.com/office/drawing/2014/main" id="{81E8796B-7FE9-4B36-AD9C-303A8E9C6E86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 Placeholder 3">
            <a:extLst>
              <a:ext uri="{FF2B5EF4-FFF2-40B4-BE49-F238E27FC236}">
                <a16:creationId xmlns="" xmlns:a16="http://schemas.microsoft.com/office/drawing/2014/main" id="{AE7DB734-4B83-4001-9896-466296E580C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4398998" y="1474429"/>
            <a:ext cx="6483600" cy="1440000"/>
          </a:xfrm>
        </p:spPr>
        <p:txBody>
          <a:bodyPr tIns="0" rIns="0" bIns="0" anchor="b"/>
          <a:lstStyle>
            <a:lvl1pPr marL="0" indent="0">
              <a:lnSpc>
                <a:spcPct val="75000"/>
              </a:lnSpc>
              <a:spcBef>
                <a:spcPts val="0"/>
              </a:spcBef>
              <a:buNone/>
              <a:defRPr sz="6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="" xmlns:a16="http://schemas.microsoft.com/office/drawing/2014/main" id="{FAD62A56-AB47-4DFD-BE29-6CBBA6E8413C}"/>
              </a:ext>
            </a:extLst>
          </p:cNvPr>
          <p:cNvSpPr>
            <a:spLocks noGrp="1"/>
          </p:cNvSpPr>
          <p:nvPr>
            <p:ph type="body" sz="half" idx="10" hasCustomPrompt="1"/>
          </p:nvPr>
        </p:nvSpPr>
        <p:spPr>
          <a:xfrm>
            <a:off x="4399200" y="3221035"/>
            <a:ext cx="6483600" cy="794963"/>
          </a:xfrm>
        </p:spPr>
        <p:txBody>
          <a:bodyPr tIns="0" rIns="0" bIns="0" anchor="ctr"/>
          <a:lstStyle>
            <a:lvl1pPr marL="0" indent="0">
              <a:lnSpc>
                <a:spcPct val="75000"/>
              </a:lnSpc>
              <a:spcBef>
                <a:spcPts val="0"/>
              </a:spcBef>
              <a:buNone/>
              <a:defRPr sz="6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="" xmlns:a16="http://schemas.microsoft.com/office/drawing/2014/main" id="{B045F691-927C-42CC-8989-E8CF1C8F93A5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4397697" y="4322605"/>
            <a:ext cx="6484901" cy="1440000"/>
          </a:xfrm>
        </p:spPr>
        <p:txBody>
          <a:bodyPr tIns="0" rIns="0" bIns="0" anchor="t"/>
          <a:lstStyle>
            <a:lvl1pPr marL="0" indent="0">
              <a:lnSpc>
                <a:spcPct val="75000"/>
              </a:lnSpc>
              <a:spcBef>
                <a:spcPts val="0"/>
              </a:spcBef>
              <a:buNone/>
              <a:defRPr sz="6000">
                <a:solidFill>
                  <a:schemeClr val="accent6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AE548456-BFCC-49D9-9C16-9B8BEC63787B}"/>
              </a:ext>
            </a:extLst>
          </p:cNvPr>
          <p:cNvSpPr/>
          <p:nvPr userDrawn="1"/>
        </p:nvSpPr>
        <p:spPr>
          <a:xfrm rot="5400000">
            <a:off x="3177563" y="3387813"/>
            <a:ext cx="136829" cy="30263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3FF0C22A-C508-4BAC-A528-69F9435A4165}"/>
              </a:ext>
            </a:extLst>
          </p:cNvPr>
          <p:cNvSpPr/>
          <p:nvPr userDrawn="1"/>
        </p:nvSpPr>
        <p:spPr>
          <a:xfrm rot="3177207">
            <a:off x="2947481" y="2778342"/>
            <a:ext cx="136829" cy="30263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6FDDDC78-B337-45CF-8E83-E0ABB2A121BD}"/>
              </a:ext>
            </a:extLst>
          </p:cNvPr>
          <p:cNvSpPr/>
          <p:nvPr userDrawn="1"/>
        </p:nvSpPr>
        <p:spPr>
          <a:xfrm rot="18422793" flipV="1">
            <a:off x="2949424" y="3988410"/>
            <a:ext cx="136829" cy="30263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33A2E249-CDEC-4330-B988-E0D0C3F029D3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F14D5474-15E5-8946-99E8-342D70E72F09}" type="datetime1">
              <a:rPr lang="sv-SE" smtClean="0"/>
              <a:t>2020-01-27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13DB8995-F94F-4ABB-A72A-EE2AF55D5C3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C72AA1D5-E815-43AA-AFD0-05C335F5B55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4729404"/>
      </p:ext>
    </p:extLst>
  </p:cSld>
  <p:clrMapOvr>
    <a:masterClrMapping/>
  </p:clrMapOvr>
  <p:extLst>
    <p:ext uri="{DCECCB84-F9BA-43D5-87BE-67443E8EF086}">
      <p15:sldGuideLst xmlns="" xmlns:p15="http://schemas.microsoft.com/office/powerpoint/2012/main">
        <p15:guide id="1" pos="2139">
          <p15:clr>
            <a:srgbClr val="FBAE40"/>
          </p15:clr>
        </p15:guide>
        <p15:guide id="2" pos="1799">
          <p15:clr>
            <a:srgbClr val="FBAE40"/>
          </p15:clr>
        </p15:guide>
        <p15:guide id="3" orient="horz" pos="1752">
          <p15:clr>
            <a:srgbClr val="FBAE40"/>
          </p15:clr>
        </p15:guide>
        <p15:guide id="4" orient="horz" pos="2704">
          <p15:clr>
            <a:srgbClr val="FBAE40"/>
          </p15:clr>
        </p15:guide>
        <p15:guide id="5" orient="horz" pos="1933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bble Agenda with caption and bullet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 descr="TagShape">
            <a:extLst>
              <a:ext uri="{FF2B5EF4-FFF2-40B4-BE49-F238E27FC236}">
                <a16:creationId xmlns="" xmlns:a16="http://schemas.microsoft.com/office/drawing/2014/main" id="{81E8796B-7FE9-4B36-AD9C-303A8E9C6E86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tle 1">
            <a:extLst>
              <a:ext uri="{FF2B5EF4-FFF2-40B4-BE49-F238E27FC236}">
                <a16:creationId xmlns="" xmlns:a16="http://schemas.microsoft.com/office/drawing/2014/main" id="{591C4483-671A-4F4D-BAA8-41A9D3A55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2963" y="1147691"/>
            <a:ext cx="4430938" cy="642198"/>
          </a:xfrm>
        </p:spPr>
        <p:txBody>
          <a:bodyPr tIns="0" anchor="t"/>
          <a:lstStyle>
            <a:lvl1pPr>
              <a:defRPr sz="3000"/>
            </a:lvl1pPr>
          </a:lstStyle>
          <a:p>
            <a:r>
              <a:rPr lang="nb-NO"/>
              <a:t>Klikk for å redigere tittelstil</a:t>
            </a:r>
            <a:endParaRPr lang="en-GB"/>
          </a:p>
        </p:txBody>
      </p:sp>
      <p:sp>
        <p:nvSpPr>
          <p:cNvPr id="6" name="Date Placeholder 5">
            <a:extLst>
              <a:ext uri="{FF2B5EF4-FFF2-40B4-BE49-F238E27FC236}">
                <a16:creationId xmlns="" xmlns:a16="http://schemas.microsoft.com/office/drawing/2014/main" id="{B9F75E45-F5B0-4909-9AAF-F3A90E3AD49A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5D622F5E-2D16-DD4B-B492-8F5C047C5618}" type="datetime1">
              <a:rPr lang="sv-SE" smtClean="0"/>
              <a:t>2020-01-27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D8EC5AE1-4520-4FE6-9C75-F0B93FFB64F5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58ED8A82-1379-4396-BC2D-CA18FE6796A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8516A3C9-05C7-4CE4-9C58-19E37365F8D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452962" y="2120630"/>
            <a:ext cx="4430938" cy="3972352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GB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90363ABE-7282-44A0-8505-BFB298D2112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53188" y="649288"/>
            <a:ext cx="4430712" cy="355600"/>
          </a:xfrm>
        </p:spPr>
        <p:txBody>
          <a:bodyPr/>
          <a:lstStyle>
            <a:lvl1pPr marL="0" indent="0">
              <a:buNone/>
              <a:defRPr sz="1400"/>
            </a:lvl1pPr>
          </a:lstStyle>
          <a:p>
            <a:pPr lvl="0"/>
            <a:r>
              <a:rPr lang="nb-NO"/>
              <a:t>Klikk for å redigere tekststiler i malen</a:t>
            </a:r>
          </a:p>
        </p:txBody>
      </p:sp>
      <p:pic>
        <p:nvPicPr>
          <p:cNvPr id="16" name="Grafikk 12">
            <a:extLst>
              <a:ext uri="{FF2B5EF4-FFF2-40B4-BE49-F238E27FC236}">
                <a16:creationId xmlns="" xmlns:a16="http://schemas.microsoft.com/office/drawing/2014/main" id="{493871E5-6DF8-4462-80FC-94FFE11FC8A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75024" y="2612544"/>
            <a:ext cx="4165200" cy="1547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13742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Forest Hello ">
    <p:bg>
      <p:bgPr>
        <a:solidFill>
          <a:schemeClr val="accent3">
            <a:alpha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descr="TagShape">
            <a:extLst>
              <a:ext uri="{FF2B5EF4-FFF2-40B4-BE49-F238E27FC236}">
                <a16:creationId xmlns="" xmlns:a16="http://schemas.microsoft.com/office/drawing/2014/main" id="{871BC544-5C23-4E23-9BB3-298BC2FA5DDF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8">
            <a:extLst>
              <a:ext uri="{FF2B5EF4-FFF2-40B4-BE49-F238E27FC236}">
                <a16:creationId xmlns="" xmlns:a16="http://schemas.microsoft.com/office/drawing/2014/main" id="{6B2650F2-3390-4198-8212-6D2F7B81611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bright="100000" contrast="4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97371" y="460491"/>
            <a:ext cx="873986" cy="198000"/>
          </a:xfrm>
          <a:prstGeom prst="rect">
            <a:avLst/>
          </a:prstGeom>
        </p:spPr>
      </p:pic>
      <p:pic>
        <p:nvPicPr>
          <p:cNvPr id="13" name="Grafikk 4" descr="Hello">
            <a:extLst>
              <a:ext uri="{FF2B5EF4-FFF2-40B4-BE49-F238E27FC236}">
                <a16:creationId xmlns="" xmlns:a16="http://schemas.microsoft.com/office/drawing/2014/main" id="{B7827692-19D4-453F-BD7E-C30715F459C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34166" y="2171730"/>
            <a:ext cx="7246937" cy="2828073"/>
          </a:xfrm>
          <a:prstGeom prst="rect">
            <a:avLst/>
          </a:prstGeom>
        </p:spPr>
      </p:pic>
      <p:pic>
        <p:nvPicPr>
          <p:cNvPr id="14" name="Bilde 2">
            <a:extLst>
              <a:ext uri="{FF2B5EF4-FFF2-40B4-BE49-F238E27FC236}">
                <a16:creationId xmlns="" xmlns:a16="http://schemas.microsoft.com/office/drawing/2014/main" id="{227C46B6-F0CD-48F6-ACC4-7027900DDE64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5009365" y="2171730"/>
            <a:ext cx="1251526" cy="45510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F0EB62CB-38CF-471E-AB84-B04ADBC449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3ECA8C-2FD7-3649-A1E1-A17E5C1A73DD}" type="datetime1">
              <a:rPr lang="sv-SE" smtClean="0"/>
              <a:t>2020-01-27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927BF626-F58A-42D9-A363-33A2E690B1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39C7EFE5-85CA-4689-83C7-F41D74A75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771233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Forest Welcome  ">
    <p:bg>
      <p:bgPr>
        <a:solidFill>
          <a:schemeClr val="accent3">
            <a:alpha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descr="TagShape">
            <a:extLst>
              <a:ext uri="{FF2B5EF4-FFF2-40B4-BE49-F238E27FC236}">
                <a16:creationId xmlns="" xmlns:a16="http://schemas.microsoft.com/office/drawing/2014/main" id="{871BC544-5C23-4E23-9BB3-298BC2FA5DDF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8">
            <a:extLst>
              <a:ext uri="{FF2B5EF4-FFF2-40B4-BE49-F238E27FC236}">
                <a16:creationId xmlns="" xmlns:a16="http://schemas.microsoft.com/office/drawing/2014/main" id="{EF4AC26B-4800-433A-BF88-BB16B346E5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bright="100000" contrast="4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97371" y="460491"/>
            <a:ext cx="873986" cy="19800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BEBB72E5-807F-4719-A4EA-EABE8D6802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73A8C0-2C22-5041-B4B7-945AF8642D32}" type="datetime1">
              <a:rPr lang="sv-SE" smtClean="0"/>
              <a:t>2020-01-27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CC5F5382-36BD-456D-9E75-C52135C591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2A4C5408-789B-4BDF-AE52-34106D65AF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17" name="Group 16">
            <a:extLst>
              <a:ext uri="{FF2B5EF4-FFF2-40B4-BE49-F238E27FC236}">
                <a16:creationId xmlns="" xmlns:a16="http://schemas.microsoft.com/office/drawing/2014/main" id="{069BEED4-A6BF-4B10-A49D-68ED8AD12582}"/>
              </a:ext>
            </a:extLst>
          </p:cNvPr>
          <p:cNvGrpSpPr/>
          <p:nvPr userDrawn="1"/>
        </p:nvGrpSpPr>
        <p:grpSpPr>
          <a:xfrm>
            <a:off x="2135614" y="2460237"/>
            <a:ext cx="7961761" cy="1749052"/>
            <a:chOff x="2135614" y="2460237"/>
            <a:chExt cx="7961761" cy="1749052"/>
          </a:xfrm>
        </p:grpSpPr>
        <p:pic>
          <p:nvPicPr>
            <p:cNvPr id="6" name="Bilde 3">
              <a:extLst>
                <a:ext uri="{FF2B5EF4-FFF2-40B4-BE49-F238E27FC236}">
                  <a16:creationId xmlns="" xmlns:a16="http://schemas.microsoft.com/office/drawing/2014/main" id="{A2CBCE80-12D6-4CBB-B72D-5F3AA214A3D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6325209" y="2460237"/>
              <a:ext cx="1251526" cy="455100"/>
            </a:xfrm>
            <a:prstGeom prst="rect">
              <a:avLst/>
            </a:prstGeom>
          </p:spPr>
        </p:pic>
        <p:grpSp>
          <p:nvGrpSpPr>
            <p:cNvPr id="9" name="Grafikk 2" descr="Welcome">
              <a:extLst>
                <a:ext uri="{FF2B5EF4-FFF2-40B4-BE49-F238E27FC236}">
                  <a16:creationId xmlns="" xmlns:a16="http://schemas.microsoft.com/office/drawing/2014/main" id="{AD54EEA1-8194-4C85-81E2-224C0F743696}"/>
                </a:ext>
              </a:extLst>
            </p:cNvPr>
            <p:cNvGrpSpPr/>
            <p:nvPr/>
          </p:nvGrpSpPr>
          <p:grpSpPr>
            <a:xfrm>
              <a:off x="2135614" y="2798067"/>
              <a:ext cx="7961761" cy="1411222"/>
              <a:chOff x="2135614" y="2798067"/>
              <a:chExt cx="7961761" cy="1411222"/>
            </a:xfrm>
            <a:solidFill>
              <a:srgbClr val="E7E6E6"/>
            </a:solidFill>
          </p:grpSpPr>
          <p:sp>
            <p:nvSpPr>
              <p:cNvPr id="10" name="Freeform: Shape 9">
                <a:extLst>
                  <a:ext uri="{FF2B5EF4-FFF2-40B4-BE49-F238E27FC236}">
                    <a16:creationId xmlns="" xmlns:a16="http://schemas.microsoft.com/office/drawing/2014/main" id="{B8577E49-B6CA-4AEA-B684-DD1870B702E3}"/>
                  </a:ext>
                </a:extLst>
              </p:cNvPr>
              <p:cNvSpPr/>
              <p:nvPr/>
            </p:nvSpPr>
            <p:spPr>
              <a:xfrm>
                <a:off x="2135614" y="2798067"/>
                <a:ext cx="1772254" cy="1389958"/>
              </a:xfrm>
              <a:custGeom>
                <a:avLst/>
                <a:gdLst>
                  <a:gd name="connsiteX0" fmla="*/ 402461 w 1772254"/>
                  <a:gd name="connsiteY0" fmla="*/ 938020 h 1389958"/>
                  <a:gd name="connsiteX1" fmla="*/ 456003 w 1772254"/>
                  <a:gd name="connsiteY1" fmla="*/ 1195885 h 1389958"/>
                  <a:gd name="connsiteX2" fmla="*/ 520254 w 1772254"/>
                  <a:gd name="connsiteY2" fmla="*/ 931730 h 1389958"/>
                  <a:gd name="connsiteX3" fmla="*/ 781720 w 1772254"/>
                  <a:gd name="connsiteY3" fmla="*/ 898 h 1389958"/>
                  <a:gd name="connsiteX4" fmla="*/ 1001244 w 1772254"/>
                  <a:gd name="connsiteY4" fmla="*/ 898 h 1389958"/>
                  <a:gd name="connsiteX5" fmla="*/ 1195781 w 1772254"/>
                  <a:gd name="connsiteY5" fmla="*/ 690936 h 1389958"/>
                  <a:gd name="connsiteX6" fmla="*/ 1308220 w 1772254"/>
                  <a:gd name="connsiteY6" fmla="*/ 1195885 h 1389958"/>
                  <a:gd name="connsiteX7" fmla="*/ 1373364 w 1772254"/>
                  <a:gd name="connsiteY7" fmla="*/ 898486 h 1389958"/>
                  <a:gd name="connsiteX8" fmla="*/ 1591103 w 1772254"/>
                  <a:gd name="connsiteY8" fmla="*/ 0 h 1389958"/>
                  <a:gd name="connsiteX9" fmla="*/ 1772255 w 1772254"/>
                  <a:gd name="connsiteY9" fmla="*/ 0 h 1389958"/>
                  <a:gd name="connsiteX10" fmla="*/ 1394781 w 1772254"/>
                  <a:gd name="connsiteY10" fmla="*/ 1389958 h 1389958"/>
                  <a:gd name="connsiteX11" fmla="*/ 1216306 w 1772254"/>
                  <a:gd name="connsiteY11" fmla="*/ 1389958 h 1389958"/>
                  <a:gd name="connsiteX12" fmla="*/ 920038 w 1772254"/>
                  <a:gd name="connsiteY12" fmla="*/ 311775 h 1389958"/>
                  <a:gd name="connsiteX13" fmla="*/ 881666 w 1772254"/>
                  <a:gd name="connsiteY13" fmla="*/ 164423 h 1389958"/>
                  <a:gd name="connsiteX14" fmla="*/ 838832 w 1772254"/>
                  <a:gd name="connsiteY14" fmla="*/ 337831 h 1389958"/>
                  <a:gd name="connsiteX15" fmla="*/ 552380 w 1772254"/>
                  <a:gd name="connsiteY15" fmla="*/ 1389958 h 1389958"/>
                  <a:gd name="connsiteX16" fmla="*/ 365873 w 1772254"/>
                  <a:gd name="connsiteY16" fmla="*/ 1389958 h 1389958"/>
                  <a:gd name="connsiteX17" fmla="*/ 0 w 1772254"/>
                  <a:gd name="connsiteY17" fmla="*/ 898 h 1389958"/>
                  <a:gd name="connsiteX18" fmla="*/ 186506 w 1772254"/>
                  <a:gd name="connsiteY18" fmla="*/ 898 h 13899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772254" h="1389958">
                    <a:moveTo>
                      <a:pt x="402461" y="938020"/>
                    </a:moveTo>
                    <a:cubicBezTo>
                      <a:pt x="423878" y="1032361"/>
                      <a:pt x="439048" y="1104240"/>
                      <a:pt x="456003" y="1195885"/>
                    </a:cubicBezTo>
                    <a:cubicBezTo>
                      <a:pt x="495268" y="1028767"/>
                      <a:pt x="502407" y="993726"/>
                      <a:pt x="520254" y="931730"/>
                    </a:cubicBezTo>
                    <a:lnTo>
                      <a:pt x="781720" y="898"/>
                    </a:lnTo>
                    <a:lnTo>
                      <a:pt x="1001244" y="898"/>
                    </a:lnTo>
                    <a:lnTo>
                      <a:pt x="1195781" y="690936"/>
                    </a:lnTo>
                    <a:cubicBezTo>
                      <a:pt x="1242667" y="856985"/>
                      <a:pt x="1280209" y="1025577"/>
                      <a:pt x="1308220" y="1195885"/>
                    </a:cubicBezTo>
                    <a:cubicBezTo>
                      <a:pt x="1328745" y="1088965"/>
                      <a:pt x="1350162" y="991929"/>
                      <a:pt x="1373364" y="898486"/>
                    </a:cubicBezTo>
                    <a:lnTo>
                      <a:pt x="1591103" y="0"/>
                    </a:lnTo>
                    <a:lnTo>
                      <a:pt x="1772255" y="0"/>
                    </a:lnTo>
                    <a:lnTo>
                      <a:pt x="1394781" y="1389958"/>
                    </a:lnTo>
                    <a:lnTo>
                      <a:pt x="1216306" y="1389958"/>
                    </a:lnTo>
                    <a:lnTo>
                      <a:pt x="920038" y="311775"/>
                    </a:lnTo>
                    <a:cubicBezTo>
                      <a:pt x="900405" y="246185"/>
                      <a:pt x="887020" y="192276"/>
                      <a:pt x="881666" y="164423"/>
                    </a:cubicBezTo>
                    <a:cubicBezTo>
                      <a:pt x="863818" y="221028"/>
                      <a:pt x="856679" y="277632"/>
                      <a:pt x="838832" y="337831"/>
                    </a:cubicBezTo>
                    <a:lnTo>
                      <a:pt x="552380" y="1389958"/>
                    </a:lnTo>
                    <a:lnTo>
                      <a:pt x="365873" y="1389958"/>
                    </a:lnTo>
                    <a:lnTo>
                      <a:pt x="0" y="898"/>
                    </a:lnTo>
                    <a:lnTo>
                      <a:pt x="186506" y="898"/>
                    </a:lnTo>
                    <a:close/>
                  </a:path>
                </a:pathLst>
              </a:custGeom>
              <a:solidFill>
                <a:schemeClr val="bg2"/>
              </a:solidFill>
              <a:ln w="892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>
                  <a:solidFill>
                    <a:srgbClr val="F1F0ED"/>
                  </a:solidFill>
                </a:endParaRPr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="" xmlns:a16="http://schemas.microsoft.com/office/drawing/2014/main" id="{E2779559-AA60-4EB1-B6C4-F3B3F4DCEE97}"/>
                  </a:ext>
                </a:extLst>
              </p:cNvPr>
              <p:cNvSpPr/>
              <p:nvPr/>
            </p:nvSpPr>
            <p:spPr>
              <a:xfrm>
                <a:off x="3973905" y="3159259"/>
                <a:ext cx="915575" cy="1050030"/>
              </a:xfrm>
              <a:custGeom>
                <a:avLst/>
                <a:gdLst>
                  <a:gd name="connsiteX0" fmla="*/ 460465 w 915575"/>
                  <a:gd name="connsiteY0" fmla="*/ 0 h 1050030"/>
                  <a:gd name="connsiteX1" fmla="*/ 914683 w 915575"/>
                  <a:gd name="connsiteY1" fmla="*/ 513934 h 1050030"/>
                  <a:gd name="connsiteX2" fmla="*/ 914683 w 915575"/>
                  <a:gd name="connsiteY2" fmla="*/ 568742 h 1050030"/>
                  <a:gd name="connsiteX3" fmla="*/ 173121 w 915575"/>
                  <a:gd name="connsiteY3" fmla="*/ 568742 h 1050030"/>
                  <a:gd name="connsiteX4" fmla="*/ 475635 w 915575"/>
                  <a:gd name="connsiteY4" fmla="*/ 910167 h 1050030"/>
                  <a:gd name="connsiteX5" fmla="*/ 737101 w 915575"/>
                  <a:gd name="connsiteY5" fmla="*/ 704413 h 1050030"/>
                  <a:gd name="connsiteX6" fmla="*/ 915576 w 915575"/>
                  <a:gd name="connsiteY6" fmla="*/ 725977 h 1050030"/>
                  <a:gd name="connsiteX7" fmla="*/ 485452 w 915575"/>
                  <a:gd name="connsiteY7" fmla="*/ 1049432 h 1050030"/>
                  <a:gd name="connsiteX8" fmla="*/ 0 w 915575"/>
                  <a:gd name="connsiteY8" fmla="*/ 533701 h 1050030"/>
                  <a:gd name="connsiteX9" fmla="*/ 460465 w 915575"/>
                  <a:gd name="connsiteY9" fmla="*/ 0 h 1050030"/>
                  <a:gd name="connsiteX10" fmla="*/ 178475 w 915575"/>
                  <a:gd name="connsiteY10" fmla="*/ 426781 h 1050030"/>
                  <a:gd name="connsiteX11" fmla="*/ 735316 w 915575"/>
                  <a:gd name="connsiteY11" fmla="*/ 426781 h 1050030"/>
                  <a:gd name="connsiteX12" fmla="*/ 485211 w 915575"/>
                  <a:gd name="connsiteY12" fmla="*/ 140601 h 1050030"/>
                  <a:gd name="connsiteX13" fmla="*/ 460465 w 915575"/>
                  <a:gd name="connsiteY13" fmla="*/ 140164 h 1050030"/>
                  <a:gd name="connsiteX14" fmla="*/ 182044 w 915575"/>
                  <a:gd name="connsiteY14" fmla="*/ 426781 h 10500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15575" h="1050030">
                    <a:moveTo>
                      <a:pt x="460465" y="0"/>
                    </a:moveTo>
                    <a:cubicBezTo>
                      <a:pt x="760303" y="0"/>
                      <a:pt x="914683" y="235403"/>
                      <a:pt x="914683" y="513934"/>
                    </a:cubicBezTo>
                    <a:lnTo>
                      <a:pt x="914683" y="568742"/>
                    </a:lnTo>
                    <a:lnTo>
                      <a:pt x="173121" y="568742"/>
                    </a:lnTo>
                    <a:cubicBezTo>
                      <a:pt x="184721" y="787972"/>
                      <a:pt x="306084" y="910167"/>
                      <a:pt x="475635" y="910167"/>
                    </a:cubicBezTo>
                    <a:cubicBezTo>
                      <a:pt x="600273" y="912835"/>
                      <a:pt x="709571" y="826832"/>
                      <a:pt x="737101" y="704413"/>
                    </a:cubicBezTo>
                    <a:lnTo>
                      <a:pt x="915576" y="725977"/>
                    </a:lnTo>
                    <a:cubicBezTo>
                      <a:pt x="868494" y="924165"/>
                      <a:pt x="687556" y="1060223"/>
                      <a:pt x="485452" y="1049432"/>
                    </a:cubicBezTo>
                    <a:cubicBezTo>
                      <a:pt x="179367" y="1049432"/>
                      <a:pt x="0" y="859851"/>
                      <a:pt x="0" y="533701"/>
                    </a:cubicBezTo>
                    <a:cubicBezTo>
                      <a:pt x="0" y="207550"/>
                      <a:pt x="180260" y="0"/>
                      <a:pt x="460465" y="0"/>
                    </a:cubicBezTo>
                    <a:close/>
                    <a:moveTo>
                      <a:pt x="178475" y="426781"/>
                    </a:moveTo>
                    <a:lnTo>
                      <a:pt x="735316" y="426781"/>
                    </a:lnTo>
                    <a:cubicBezTo>
                      <a:pt x="744740" y="278216"/>
                      <a:pt x="632765" y="150090"/>
                      <a:pt x="485211" y="140601"/>
                    </a:cubicBezTo>
                    <a:cubicBezTo>
                      <a:pt x="476974" y="140071"/>
                      <a:pt x="468720" y="139925"/>
                      <a:pt x="460465" y="140164"/>
                    </a:cubicBezTo>
                    <a:cubicBezTo>
                      <a:pt x="305692" y="143584"/>
                      <a:pt x="182009" y="270912"/>
                      <a:pt x="182044" y="426781"/>
                    </a:cubicBezTo>
                    <a:close/>
                  </a:path>
                </a:pathLst>
              </a:custGeom>
              <a:solidFill>
                <a:schemeClr val="bg2"/>
              </a:solidFill>
              <a:ln w="892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>
                  <a:solidFill>
                    <a:srgbClr val="F1F0ED"/>
                  </a:solidFill>
                </a:endParaRPr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="" xmlns:a16="http://schemas.microsoft.com/office/drawing/2014/main" id="{177140D3-329A-40EA-97B1-FBBEC8D874F0}"/>
                  </a:ext>
                </a:extLst>
              </p:cNvPr>
              <p:cNvSpPr/>
              <p:nvPr/>
            </p:nvSpPr>
            <p:spPr>
              <a:xfrm>
                <a:off x="4923391" y="2798966"/>
                <a:ext cx="342671" cy="1389059"/>
              </a:xfrm>
              <a:custGeom>
                <a:avLst/>
                <a:gdLst>
                  <a:gd name="connsiteX0" fmla="*/ 342672 w 342671"/>
                  <a:gd name="connsiteY0" fmla="*/ 1389060 h 1389059"/>
                  <a:gd name="connsiteX1" fmla="*/ 173120 w 342671"/>
                  <a:gd name="connsiteY1" fmla="*/ 1389060 h 1389059"/>
                  <a:gd name="connsiteX2" fmla="*/ 173120 w 342671"/>
                  <a:gd name="connsiteY2" fmla="*/ 135671 h 1389059"/>
                  <a:gd name="connsiteX3" fmla="*/ 0 w 342671"/>
                  <a:gd name="connsiteY3" fmla="*/ 135671 h 1389059"/>
                  <a:gd name="connsiteX4" fmla="*/ 0 w 342671"/>
                  <a:gd name="connsiteY4" fmla="*/ 0 h 1389059"/>
                  <a:gd name="connsiteX5" fmla="*/ 342672 w 342671"/>
                  <a:gd name="connsiteY5" fmla="*/ 0 h 13890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42671" h="1389059">
                    <a:moveTo>
                      <a:pt x="342672" y="1389060"/>
                    </a:moveTo>
                    <a:lnTo>
                      <a:pt x="173120" y="1389060"/>
                    </a:lnTo>
                    <a:lnTo>
                      <a:pt x="173120" y="135671"/>
                    </a:lnTo>
                    <a:lnTo>
                      <a:pt x="0" y="135671"/>
                    </a:lnTo>
                    <a:lnTo>
                      <a:pt x="0" y="0"/>
                    </a:lnTo>
                    <a:lnTo>
                      <a:pt x="342672" y="0"/>
                    </a:lnTo>
                    <a:close/>
                  </a:path>
                </a:pathLst>
              </a:custGeom>
              <a:solidFill>
                <a:schemeClr val="bg2"/>
              </a:solidFill>
              <a:ln w="892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>
                  <a:solidFill>
                    <a:srgbClr val="F1F0ED"/>
                  </a:solidFill>
                </a:endParaRPr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="" xmlns:a16="http://schemas.microsoft.com/office/drawing/2014/main" id="{C0A45056-C3DB-453E-B1F6-21E2673782CD}"/>
                  </a:ext>
                </a:extLst>
              </p:cNvPr>
              <p:cNvSpPr/>
              <p:nvPr/>
            </p:nvSpPr>
            <p:spPr>
              <a:xfrm>
                <a:off x="5470416" y="3158779"/>
                <a:ext cx="870956" cy="1050239"/>
              </a:xfrm>
              <a:custGeom>
                <a:avLst/>
                <a:gdLst>
                  <a:gd name="connsiteX0" fmla="*/ 472066 w 870956"/>
                  <a:gd name="connsiteY0" fmla="*/ 480 h 1050239"/>
                  <a:gd name="connsiteX1" fmla="*/ 853109 w 870956"/>
                  <a:gd name="connsiteY1" fmla="*/ 318544 h 1050239"/>
                  <a:gd name="connsiteX2" fmla="*/ 689805 w 870956"/>
                  <a:gd name="connsiteY2" fmla="*/ 343702 h 1050239"/>
                  <a:gd name="connsiteX3" fmla="*/ 462250 w 870956"/>
                  <a:gd name="connsiteY3" fmla="*/ 140644 h 1050239"/>
                  <a:gd name="connsiteX4" fmla="*/ 173120 w 870956"/>
                  <a:gd name="connsiteY4" fmla="*/ 520703 h 1050239"/>
                  <a:gd name="connsiteX5" fmla="*/ 452434 w 870956"/>
                  <a:gd name="connsiteY5" fmla="*/ 910646 h 1050239"/>
                  <a:gd name="connsiteX6" fmla="*/ 703191 w 870956"/>
                  <a:gd name="connsiteY6" fmla="*/ 659969 h 1050239"/>
                  <a:gd name="connsiteX7" fmla="*/ 870957 w 870956"/>
                  <a:gd name="connsiteY7" fmla="*/ 681532 h 1050239"/>
                  <a:gd name="connsiteX8" fmla="*/ 452434 w 870956"/>
                  <a:gd name="connsiteY8" fmla="*/ 1049912 h 1050239"/>
                  <a:gd name="connsiteX9" fmla="*/ 0 w 870956"/>
                  <a:gd name="connsiteY9" fmla="*/ 510820 h 1050239"/>
                  <a:gd name="connsiteX10" fmla="*/ 472066 w 870956"/>
                  <a:gd name="connsiteY10" fmla="*/ 480 h 10502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870956" h="1050239">
                    <a:moveTo>
                      <a:pt x="472066" y="480"/>
                    </a:moveTo>
                    <a:cubicBezTo>
                      <a:pt x="661838" y="-9212"/>
                      <a:pt x="827400" y="128981"/>
                      <a:pt x="853109" y="318544"/>
                    </a:cubicBezTo>
                    <a:lnTo>
                      <a:pt x="689805" y="343702"/>
                    </a:lnTo>
                    <a:cubicBezTo>
                      <a:pt x="676589" y="227437"/>
                      <a:pt x="578473" y="139884"/>
                      <a:pt x="462250" y="140644"/>
                    </a:cubicBezTo>
                    <a:cubicBezTo>
                      <a:pt x="283775" y="140644"/>
                      <a:pt x="173120" y="266432"/>
                      <a:pt x="173120" y="520703"/>
                    </a:cubicBezTo>
                    <a:cubicBezTo>
                      <a:pt x="173120" y="774975"/>
                      <a:pt x="274851" y="910646"/>
                      <a:pt x="452434" y="910646"/>
                    </a:cubicBezTo>
                    <a:cubicBezTo>
                      <a:pt x="606814" y="910646"/>
                      <a:pt x="681774" y="807321"/>
                      <a:pt x="703191" y="659969"/>
                    </a:cubicBezTo>
                    <a:lnTo>
                      <a:pt x="870957" y="681532"/>
                    </a:lnTo>
                    <a:cubicBezTo>
                      <a:pt x="850745" y="896747"/>
                      <a:pt x="666969" y="1058510"/>
                      <a:pt x="452434" y="1049912"/>
                    </a:cubicBezTo>
                    <a:cubicBezTo>
                      <a:pt x="169551" y="1049912"/>
                      <a:pt x="0" y="854042"/>
                      <a:pt x="0" y="510820"/>
                    </a:cubicBezTo>
                    <a:cubicBezTo>
                      <a:pt x="0" y="189162"/>
                      <a:pt x="181152" y="480"/>
                      <a:pt x="472066" y="480"/>
                    </a:cubicBezTo>
                    <a:close/>
                  </a:path>
                </a:pathLst>
              </a:custGeom>
              <a:solidFill>
                <a:schemeClr val="bg2"/>
              </a:solidFill>
              <a:ln w="892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>
                  <a:solidFill>
                    <a:srgbClr val="F1F0ED"/>
                  </a:solidFill>
                </a:endParaRPr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="" xmlns:a16="http://schemas.microsoft.com/office/drawing/2014/main" id="{9739CEB9-0BF5-470B-BAD6-E71E8B5F2FF5}"/>
                  </a:ext>
                </a:extLst>
              </p:cNvPr>
              <p:cNvSpPr/>
              <p:nvPr/>
            </p:nvSpPr>
            <p:spPr>
              <a:xfrm>
                <a:off x="6423804" y="3159259"/>
                <a:ext cx="938445" cy="1049628"/>
              </a:xfrm>
              <a:custGeom>
                <a:avLst/>
                <a:gdLst>
                  <a:gd name="connsiteX0" fmla="*/ 469949 w 938445"/>
                  <a:gd name="connsiteY0" fmla="*/ 0 h 1049628"/>
                  <a:gd name="connsiteX1" fmla="*/ 938446 w 938445"/>
                  <a:gd name="connsiteY1" fmla="*/ 525614 h 1049628"/>
                  <a:gd name="connsiteX2" fmla="*/ 469949 w 938445"/>
                  <a:gd name="connsiteY2" fmla="*/ 1049432 h 1049628"/>
                  <a:gd name="connsiteX3" fmla="*/ 142448 w 938445"/>
                  <a:gd name="connsiteY3" fmla="*/ 923644 h 1049628"/>
                  <a:gd name="connsiteX4" fmla="*/ 1453 w 938445"/>
                  <a:gd name="connsiteY4" fmla="*/ 525614 h 1049628"/>
                  <a:gd name="connsiteX5" fmla="*/ 469949 w 938445"/>
                  <a:gd name="connsiteY5" fmla="*/ 0 h 1049628"/>
                  <a:gd name="connsiteX6" fmla="*/ 175466 w 938445"/>
                  <a:gd name="connsiteY6" fmla="*/ 525614 h 1049628"/>
                  <a:gd name="connsiteX7" fmla="*/ 469949 w 938445"/>
                  <a:gd name="connsiteY7" fmla="*/ 910167 h 1049628"/>
                  <a:gd name="connsiteX8" fmla="*/ 764433 w 938445"/>
                  <a:gd name="connsiteY8" fmla="*/ 525614 h 1049628"/>
                  <a:gd name="connsiteX9" fmla="*/ 468165 w 938445"/>
                  <a:gd name="connsiteY9" fmla="*/ 140164 h 1049628"/>
                  <a:gd name="connsiteX10" fmla="*/ 175466 w 938445"/>
                  <a:gd name="connsiteY10" fmla="*/ 525614 h 1049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938445" h="1049628">
                    <a:moveTo>
                      <a:pt x="469949" y="0"/>
                    </a:moveTo>
                    <a:cubicBezTo>
                      <a:pt x="674303" y="0"/>
                      <a:pt x="938446" y="120397"/>
                      <a:pt x="938446" y="525614"/>
                    </a:cubicBezTo>
                    <a:cubicBezTo>
                      <a:pt x="938446" y="871532"/>
                      <a:pt x="742123" y="1049432"/>
                      <a:pt x="469949" y="1049432"/>
                    </a:cubicBezTo>
                    <a:cubicBezTo>
                      <a:pt x="348515" y="1053008"/>
                      <a:pt x="230668" y="1007742"/>
                      <a:pt x="142448" y="923644"/>
                    </a:cubicBezTo>
                    <a:cubicBezTo>
                      <a:pt x="41734" y="816967"/>
                      <a:pt x="-9488" y="672382"/>
                      <a:pt x="1453" y="525614"/>
                    </a:cubicBezTo>
                    <a:cubicBezTo>
                      <a:pt x="1453" y="180596"/>
                      <a:pt x="200452" y="0"/>
                      <a:pt x="469949" y="0"/>
                    </a:cubicBezTo>
                    <a:close/>
                    <a:moveTo>
                      <a:pt x="175466" y="525614"/>
                    </a:moveTo>
                    <a:cubicBezTo>
                      <a:pt x="175466" y="774495"/>
                      <a:pt x="295044" y="910167"/>
                      <a:pt x="469949" y="910167"/>
                    </a:cubicBezTo>
                    <a:cubicBezTo>
                      <a:pt x="644855" y="910167"/>
                      <a:pt x="764433" y="778089"/>
                      <a:pt x="764433" y="525614"/>
                    </a:cubicBezTo>
                    <a:cubicBezTo>
                      <a:pt x="764433" y="289313"/>
                      <a:pt x="654671" y="140164"/>
                      <a:pt x="468165" y="140164"/>
                    </a:cubicBezTo>
                    <a:cubicBezTo>
                      <a:pt x="296829" y="140164"/>
                      <a:pt x="175466" y="277632"/>
                      <a:pt x="175466" y="525614"/>
                    </a:cubicBezTo>
                    <a:close/>
                  </a:path>
                </a:pathLst>
              </a:custGeom>
              <a:solidFill>
                <a:schemeClr val="bg2"/>
              </a:solidFill>
              <a:ln w="892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>
                  <a:solidFill>
                    <a:srgbClr val="F1F0ED"/>
                  </a:solidFill>
                </a:endParaRPr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="" xmlns:a16="http://schemas.microsoft.com/office/drawing/2014/main" id="{F1DFF5FB-1492-468D-AACC-BA6EB4D1F866}"/>
                  </a:ext>
                </a:extLst>
              </p:cNvPr>
              <p:cNvSpPr/>
              <p:nvPr/>
            </p:nvSpPr>
            <p:spPr>
              <a:xfrm>
                <a:off x="7448809" y="3157930"/>
                <a:ext cx="1529529" cy="1032791"/>
              </a:xfrm>
              <a:custGeom>
                <a:avLst/>
                <a:gdLst>
                  <a:gd name="connsiteX0" fmla="*/ 630016 w 1529529"/>
                  <a:gd name="connsiteY0" fmla="*/ 1329 h 1032791"/>
                  <a:gd name="connsiteX1" fmla="*/ 909329 w 1529529"/>
                  <a:gd name="connsiteY1" fmla="*/ 181026 h 1032791"/>
                  <a:gd name="connsiteX2" fmla="*/ 1217198 w 1529529"/>
                  <a:gd name="connsiteY2" fmla="*/ 1329 h 1032791"/>
                  <a:gd name="connsiteX3" fmla="*/ 1529529 w 1529529"/>
                  <a:gd name="connsiteY3" fmla="*/ 332870 h 1032791"/>
                  <a:gd name="connsiteX4" fmla="*/ 1529529 w 1529529"/>
                  <a:gd name="connsiteY4" fmla="*/ 1030096 h 1032791"/>
                  <a:gd name="connsiteX5" fmla="*/ 1358194 w 1529529"/>
                  <a:gd name="connsiteY5" fmla="*/ 1030096 h 1032791"/>
                  <a:gd name="connsiteX6" fmla="*/ 1358194 w 1529529"/>
                  <a:gd name="connsiteY6" fmla="*/ 380490 h 1032791"/>
                  <a:gd name="connsiteX7" fmla="*/ 1179719 w 1529529"/>
                  <a:gd name="connsiteY7" fmla="*/ 145087 h 1032791"/>
                  <a:gd name="connsiteX8" fmla="*/ 936993 w 1529529"/>
                  <a:gd name="connsiteY8" fmla="*/ 434399 h 1032791"/>
                  <a:gd name="connsiteX9" fmla="*/ 936993 w 1529529"/>
                  <a:gd name="connsiteY9" fmla="*/ 1026502 h 1032791"/>
                  <a:gd name="connsiteX10" fmla="*/ 767442 w 1529529"/>
                  <a:gd name="connsiteY10" fmla="*/ 1026502 h 1032791"/>
                  <a:gd name="connsiteX11" fmla="*/ 767442 w 1529529"/>
                  <a:gd name="connsiteY11" fmla="*/ 367911 h 1032791"/>
                  <a:gd name="connsiteX12" fmla="*/ 588967 w 1529529"/>
                  <a:gd name="connsiteY12" fmla="*/ 148681 h 1032791"/>
                  <a:gd name="connsiteX13" fmla="*/ 362304 w 1529529"/>
                  <a:gd name="connsiteY13" fmla="*/ 314002 h 1032791"/>
                  <a:gd name="connsiteX14" fmla="*/ 342672 w 1529529"/>
                  <a:gd name="connsiteY14" fmla="*/ 493699 h 1032791"/>
                  <a:gd name="connsiteX15" fmla="*/ 342672 w 1529529"/>
                  <a:gd name="connsiteY15" fmla="*/ 1032791 h 1032791"/>
                  <a:gd name="connsiteX16" fmla="*/ 173121 w 1529529"/>
                  <a:gd name="connsiteY16" fmla="*/ 1032791 h 1032791"/>
                  <a:gd name="connsiteX17" fmla="*/ 173121 w 1529529"/>
                  <a:gd name="connsiteY17" fmla="*/ 160361 h 1032791"/>
                  <a:gd name="connsiteX18" fmla="*/ 0 w 1529529"/>
                  <a:gd name="connsiteY18" fmla="*/ 160361 h 1032791"/>
                  <a:gd name="connsiteX19" fmla="*/ 0 w 1529529"/>
                  <a:gd name="connsiteY19" fmla="*/ 21096 h 1032791"/>
                  <a:gd name="connsiteX20" fmla="*/ 325717 w 1529529"/>
                  <a:gd name="connsiteY20" fmla="*/ 21096 h 1032791"/>
                  <a:gd name="connsiteX21" fmla="*/ 325717 w 1529529"/>
                  <a:gd name="connsiteY21" fmla="*/ 164853 h 1032791"/>
                  <a:gd name="connsiteX22" fmla="*/ 630016 w 1529529"/>
                  <a:gd name="connsiteY22" fmla="*/ 1329 h 10327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529529" h="1032791">
                    <a:moveTo>
                      <a:pt x="630016" y="1329"/>
                    </a:moveTo>
                    <a:cubicBezTo>
                      <a:pt x="753182" y="-10985"/>
                      <a:pt x="868682" y="63319"/>
                      <a:pt x="909329" y="181026"/>
                    </a:cubicBezTo>
                    <a:cubicBezTo>
                      <a:pt x="972866" y="70220"/>
                      <a:pt x="1090125" y="1781"/>
                      <a:pt x="1217198" y="1329"/>
                    </a:cubicBezTo>
                    <a:cubicBezTo>
                      <a:pt x="1417982" y="1329"/>
                      <a:pt x="1529529" y="119929"/>
                      <a:pt x="1529529" y="332870"/>
                    </a:cubicBezTo>
                    <a:lnTo>
                      <a:pt x="1529529" y="1030096"/>
                    </a:lnTo>
                    <a:lnTo>
                      <a:pt x="1358194" y="1030096"/>
                    </a:lnTo>
                    <a:lnTo>
                      <a:pt x="1358194" y="380490"/>
                    </a:lnTo>
                    <a:cubicBezTo>
                      <a:pt x="1358194" y="221458"/>
                      <a:pt x="1308221" y="145087"/>
                      <a:pt x="1179719" y="145087"/>
                    </a:cubicBezTo>
                    <a:cubicBezTo>
                      <a:pt x="1008383" y="145087"/>
                      <a:pt x="936993" y="283454"/>
                      <a:pt x="936993" y="434399"/>
                    </a:cubicBezTo>
                    <a:lnTo>
                      <a:pt x="936993" y="1026502"/>
                    </a:lnTo>
                    <a:lnTo>
                      <a:pt x="767442" y="1026502"/>
                    </a:lnTo>
                    <a:lnTo>
                      <a:pt x="767442" y="367911"/>
                    </a:lnTo>
                    <a:cubicBezTo>
                      <a:pt x="767442" y="222356"/>
                      <a:pt x="711222" y="148681"/>
                      <a:pt x="588967" y="148681"/>
                    </a:cubicBezTo>
                    <a:cubicBezTo>
                      <a:pt x="485282" y="146839"/>
                      <a:pt x="392877" y="214234"/>
                      <a:pt x="362304" y="314002"/>
                    </a:cubicBezTo>
                    <a:cubicBezTo>
                      <a:pt x="346179" y="372440"/>
                      <a:pt x="339548" y="433123"/>
                      <a:pt x="342672" y="493699"/>
                    </a:cubicBezTo>
                    <a:lnTo>
                      <a:pt x="342672" y="1032791"/>
                    </a:lnTo>
                    <a:lnTo>
                      <a:pt x="173121" y="1032791"/>
                    </a:lnTo>
                    <a:lnTo>
                      <a:pt x="173121" y="160361"/>
                    </a:lnTo>
                    <a:lnTo>
                      <a:pt x="0" y="160361"/>
                    </a:lnTo>
                    <a:lnTo>
                      <a:pt x="0" y="21096"/>
                    </a:lnTo>
                    <a:lnTo>
                      <a:pt x="325717" y="21096"/>
                    </a:lnTo>
                    <a:lnTo>
                      <a:pt x="325717" y="164853"/>
                    </a:lnTo>
                    <a:cubicBezTo>
                      <a:pt x="391297" y="60010"/>
                      <a:pt x="507003" y="-2165"/>
                      <a:pt x="630016" y="1329"/>
                    </a:cubicBezTo>
                    <a:close/>
                  </a:path>
                </a:pathLst>
              </a:custGeom>
              <a:solidFill>
                <a:schemeClr val="bg2"/>
              </a:solidFill>
              <a:ln w="892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>
                  <a:solidFill>
                    <a:srgbClr val="F1F0ED"/>
                  </a:solidFill>
                </a:endParaRPr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="" xmlns:a16="http://schemas.microsoft.com/office/drawing/2014/main" id="{28DEC8C2-E5E0-4D12-BB4A-4228C956CCC9}"/>
                  </a:ext>
                </a:extLst>
              </p:cNvPr>
              <p:cNvSpPr/>
              <p:nvPr/>
            </p:nvSpPr>
            <p:spPr>
              <a:xfrm>
                <a:off x="9179123" y="3159259"/>
                <a:ext cx="918253" cy="1050030"/>
              </a:xfrm>
              <a:custGeom>
                <a:avLst/>
                <a:gdLst>
                  <a:gd name="connsiteX0" fmla="*/ 464035 w 918253"/>
                  <a:gd name="connsiteY0" fmla="*/ 0 h 1050030"/>
                  <a:gd name="connsiteX1" fmla="*/ 918253 w 918253"/>
                  <a:gd name="connsiteY1" fmla="*/ 513934 h 1050030"/>
                  <a:gd name="connsiteX2" fmla="*/ 918253 w 918253"/>
                  <a:gd name="connsiteY2" fmla="*/ 568742 h 1050030"/>
                  <a:gd name="connsiteX3" fmla="*/ 173121 w 918253"/>
                  <a:gd name="connsiteY3" fmla="*/ 568742 h 1050030"/>
                  <a:gd name="connsiteX4" fmla="*/ 475636 w 918253"/>
                  <a:gd name="connsiteY4" fmla="*/ 910167 h 1050030"/>
                  <a:gd name="connsiteX5" fmla="*/ 737101 w 918253"/>
                  <a:gd name="connsiteY5" fmla="*/ 704413 h 1050030"/>
                  <a:gd name="connsiteX6" fmla="*/ 915576 w 918253"/>
                  <a:gd name="connsiteY6" fmla="*/ 725977 h 1050030"/>
                  <a:gd name="connsiteX7" fmla="*/ 485452 w 918253"/>
                  <a:gd name="connsiteY7" fmla="*/ 1049432 h 1050030"/>
                  <a:gd name="connsiteX8" fmla="*/ 0 w 918253"/>
                  <a:gd name="connsiteY8" fmla="*/ 533701 h 1050030"/>
                  <a:gd name="connsiteX9" fmla="*/ 464035 w 918253"/>
                  <a:gd name="connsiteY9" fmla="*/ 0 h 1050030"/>
                  <a:gd name="connsiteX10" fmla="*/ 182044 w 918253"/>
                  <a:gd name="connsiteY10" fmla="*/ 426781 h 1050030"/>
                  <a:gd name="connsiteX11" fmla="*/ 738886 w 918253"/>
                  <a:gd name="connsiteY11" fmla="*/ 426781 h 1050030"/>
                  <a:gd name="connsiteX12" fmla="*/ 488780 w 918253"/>
                  <a:gd name="connsiteY12" fmla="*/ 140601 h 1050030"/>
                  <a:gd name="connsiteX13" fmla="*/ 464035 w 918253"/>
                  <a:gd name="connsiteY13" fmla="*/ 140164 h 1050030"/>
                  <a:gd name="connsiteX14" fmla="*/ 182044 w 918253"/>
                  <a:gd name="connsiteY14" fmla="*/ 426781 h 10500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18253" h="1050030">
                    <a:moveTo>
                      <a:pt x="464035" y="0"/>
                    </a:moveTo>
                    <a:cubicBezTo>
                      <a:pt x="764765" y="0"/>
                      <a:pt x="918253" y="235403"/>
                      <a:pt x="918253" y="513934"/>
                    </a:cubicBezTo>
                    <a:lnTo>
                      <a:pt x="918253" y="568742"/>
                    </a:lnTo>
                    <a:lnTo>
                      <a:pt x="173121" y="568742"/>
                    </a:lnTo>
                    <a:cubicBezTo>
                      <a:pt x="184721" y="787972"/>
                      <a:pt x="306084" y="910167"/>
                      <a:pt x="475636" y="910167"/>
                    </a:cubicBezTo>
                    <a:cubicBezTo>
                      <a:pt x="600273" y="912835"/>
                      <a:pt x="709571" y="826832"/>
                      <a:pt x="737101" y="704413"/>
                    </a:cubicBezTo>
                    <a:lnTo>
                      <a:pt x="915576" y="725977"/>
                    </a:lnTo>
                    <a:cubicBezTo>
                      <a:pt x="868494" y="924165"/>
                      <a:pt x="687557" y="1060223"/>
                      <a:pt x="485452" y="1049432"/>
                    </a:cubicBezTo>
                    <a:cubicBezTo>
                      <a:pt x="179367" y="1049432"/>
                      <a:pt x="0" y="859851"/>
                      <a:pt x="0" y="533701"/>
                    </a:cubicBezTo>
                    <a:cubicBezTo>
                      <a:pt x="0" y="207550"/>
                      <a:pt x="180260" y="0"/>
                      <a:pt x="464035" y="0"/>
                    </a:cubicBezTo>
                    <a:close/>
                    <a:moveTo>
                      <a:pt x="182044" y="426781"/>
                    </a:moveTo>
                    <a:lnTo>
                      <a:pt x="738886" y="426781"/>
                    </a:lnTo>
                    <a:cubicBezTo>
                      <a:pt x="748310" y="278216"/>
                      <a:pt x="636334" y="150090"/>
                      <a:pt x="488780" y="140601"/>
                    </a:cubicBezTo>
                    <a:cubicBezTo>
                      <a:pt x="480544" y="140071"/>
                      <a:pt x="472289" y="139925"/>
                      <a:pt x="464035" y="140164"/>
                    </a:cubicBezTo>
                    <a:cubicBezTo>
                      <a:pt x="307861" y="141643"/>
                      <a:pt x="182036" y="269537"/>
                      <a:pt x="182044" y="426781"/>
                    </a:cubicBezTo>
                    <a:close/>
                  </a:path>
                </a:pathLst>
              </a:custGeom>
              <a:solidFill>
                <a:schemeClr val="bg2"/>
              </a:solidFill>
              <a:ln w="892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>
                  <a:solidFill>
                    <a:srgbClr val="F1F0ED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7431738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Forest We make digital visions real  ">
    <p:bg>
      <p:bgPr>
        <a:solidFill>
          <a:schemeClr val="accent3">
            <a:alpha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descr="TagShape">
            <a:extLst>
              <a:ext uri="{FF2B5EF4-FFF2-40B4-BE49-F238E27FC236}">
                <a16:creationId xmlns="" xmlns:a16="http://schemas.microsoft.com/office/drawing/2014/main" id="{871BC544-5C23-4E23-9BB3-298BC2FA5DDF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8">
            <a:extLst>
              <a:ext uri="{FF2B5EF4-FFF2-40B4-BE49-F238E27FC236}">
                <a16:creationId xmlns="" xmlns:a16="http://schemas.microsoft.com/office/drawing/2014/main" id="{EF4AC26B-4800-433A-BF88-BB16B346E5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bright="100000" contrast="4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97371" y="460491"/>
            <a:ext cx="873986" cy="19800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32C4C28C-3366-4153-8D8D-C0F0076E41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6BC97-4ABD-4F4A-8886-000A7FC2A626}" type="datetime1">
              <a:rPr lang="sv-SE" smtClean="0"/>
              <a:t>2020-01-27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2F77AD14-1E53-4D89-8A2E-88458CBD84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634CB722-0EDF-402E-8D04-0AD037E9E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6" name="Group 5">
            <a:extLst>
              <a:ext uri="{FF2B5EF4-FFF2-40B4-BE49-F238E27FC236}">
                <a16:creationId xmlns="" xmlns:a16="http://schemas.microsoft.com/office/drawing/2014/main" id="{BC475BDB-C539-4B95-9374-7B0FE4810E6D}"/>
              </a:ext>
            </a:extLst>
          </p:cNvPr>
          <p:cNvGrpSpPr/>
          <p:nvPr userDrawn="1"/>
        </p:nvGrpSpPr>
        <p:grpSpPr>
          <a:xfrm>
            <a:off x="1992597" y="1828046"/>
            <a:ext cx="8373915" cy="2783717"/>
            <a:chOff x="1992597" y="1828046"/>
            <a:chExt cx="8373915" cy="2783717"/>
          </a:xfrm>
        </p:grpSpPr>
        <p:pic>
          <p:nvPicPr>
            <p:cNvPr id="36" name="Grafikk 7">
              <a:extLst>
                <a:ext uri="{FF2B5EF4-FFF2-40B4-BE49-F238E27FC236}">
                  <a16:creationId xmlns="" xmlns:a16="http://schemas.microsoft.com/office/drawing/2014/main" id="{277ECD75-CE0E-4CCD-99CA-11B0BA6CCCA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992597" y="2131934"/>
              <a:ext cx="8373915" cy="2479829"/>
            </a:xfrm>
            <a:prstGeom prst="rect">
              <a:avLst/>
            </a:prstGeom>
          </p:spPr>
        </p:pic>
        <p:pic>
          <p:nvPicPr>
            <p:cNvPr id="37" name="Grafikk 5">
              <a:extLst>
                <a:ext uri="{FF2B5EF4-FFF2-40B4-BE49-F238E27FC236}">
                  <a16:creationId xmlns="" xmlns:a16="http://schemas.microsoft.com/office/drawing/2014/main" id="{9B811F8D-20A3-45FE-8ABA-BC80CBF4DC2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2735565">
              <a:off x="5891395" y="2112095"/>
              <a:ext cx="1217356" cy="6492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11095140"/>
      </p:ext>
    </p:extLst>
  </p:cSld>
  <p:clrMapOvr>
    <a:masterClrMapping/>
  </p:clrMapOvr>
  <p:extLst>
    <p:ext uri="{DCECCB84-F9BA-43D5-87BE-67443E8EF086}">
      <p15:sldGuideLst xmlns="" xmlns:p15="http://schemas.microsoft.com/office/powerpoint/2012/main">
        <p15:guide id="1" orient="horz" pos="2772" userDrawn="1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 Flamingo Hello">
    <p:bg>
      <p:bgPr>
        <a:solidFill>
          <a:schemeClr val="accent4">
            <a:alpha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descr="TagShape">
            <a:extLst>
              <a:ext uri="{FF2B5EF4-FFF2-40B4-BE49-F238E27FC236}">
                <a16:creationId xmlns="" xmlns:a16="http://schemas.microsoft.com/office/drawing/2014/main" id="{871BC544-5C23-4E23-9BB3-298BC2FA5DDF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Bilde 4" descr="Hello">
            <a:extLst>
              <a:ext uri="{FF2B5EF4-FFF2-40B4-BE49-F238E27FC236}">
                <a16:creationId xmlns="" xmlns:a16="http://schemas.microsoft.com/office/drawing/2014/main" id="{39CC579B-C90F-443C-8FAD-06614738F07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2334166" y="2171730"/>
            <a:ext cx="7246937" cy="2898775"/>
          </a:xfrm>
          <a:prstGeom prst="rect">
            <a:avLst/>
          </a:prstGeom>
        </p:spPr>
      </p:pic>
      <p:pic>
        <p:nvPicPr>
          <p:cNvPr id="5" name="Bilde 2">
            <a:extLst>
              <a:ext uri="{FF2B5EF4-FFF2-40B4-BE49-F238E27FC236}">
                <a16:creationId xmlns="" xmlns:a16="http://schemas.microsoft.com/office/drawing/2014/main" id="{9B508926-77C9-4304-BD62-06F5D718528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009365" y="2171730"/>
            <a:ext cx="1251526" cy="45510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0BDF3B45-4190-4131-BF33-1A338D2603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E525C9-DA5C-AB41-A1E5-75A3090A271B}" type="datetime1">
              <a:rPr lang="sv-SE" smtClean="0"/>
              <a:t>2020-01-27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1FE94DF7-EBC3-4562-A0BE-5DD40DDE0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7672C8A-A268-4833-A872-2A6824279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115258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 Flamingo Welcome ">
    <p:bg>
      <p:bgPr>
        <a:solidFill>
          <a:schemeClr val="accent4">
            <a:alpha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descr="TagShape">
            <a:extLst>
              <a:ext uri="{FF2B5EF4-FFF2-40B4-BE49-F238E27FC236}">
                <a16:creationId xmlns="" xmlns:a16="http://schemas.microsoft.com/office/drawing/2014/main" id="{871BC544-5C23-4E23-9BB3-298BC2FA5DDF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Bilde 4" descr="Welcome">
            <a:extLst>
              <a:ext uri="{FF2B5EF4-FFF2-40B4-BE49-F238E27FC236}">
                <a16:creationId xmlns="" xmlns:a16="http://schemas.microsoft.com/office/drawing/2014/main" id="{39CC579B-C90F-443C-8FAD-06614738F07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757248" y="2460237"/>
            <a:ext cx="8745266" cy="2141698"/>
          </a:xfrm>
          <a:prstGeom prst="rect">
            <a:avLst/>
          </a:prstGeom>
        </p:spPr>
      </p:pic>
      <p:pic>
        <p:nvPicPr>
          <p:cNvPr id="5" name="Bilde 3">
            <a:extLst>
              <a:ext uri="{FF2B5EF4-FFF2-40B4-BE49-F238E27FC236}">
                <a16:creationId xmlns="" xmlns:a16="http://schemas.microsoft.com/office/drawing/2014/main" id="{9202B83D-0FD9-4162-AF4F-6324E6FE6C6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287109" y="2488812"/>
            <a:ext cx="1251526" cy="45510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45AB719F-112C-46C2-8D67-9F6CAC873D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DD73F0-5F9D-DB4F-B9D5-82CD44EDCB98}" type="datetime1">
              <a:rPr lang="sv-SE" smtClean="0"/>
              <a:t>2020-01-27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3C279ADE-B04E-4EE3-AF0E-DB1F627410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D9CF7B7C-CF47-40CB-A679-82BDD559E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954851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Flamingo We make digital visions real ">
    <p:bg>
      <p:bgPr>
        <a:solidFill>
          <a:schemeClr val="accent4">
            <a:alpha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descr="TagShape">
            <a:extLst>
              <a:ext uri="{FF2B5EF4-FFF2-40B4-BE49-F238E27FC236}">
                <a16:creationId xmlns="" xmlns:a16="http://schemas.microsoft.com/office/drawing/2014/main" id="{871BC544-5C23-4E23-9BB3-298BC2FA5DDF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Grafikk 3" descr="We make digital">
            <a:extLst>
              <a:ext uri="{FF2B5EF4-FFF2-40B4-BE49-F238E27FC236}">
                <a16:creationId xmlns="" xmlns:a16="http://schemas.microsoft.com/office/drawing/2014/main" id="{F36D243B-DA91-4EA9-99BA-5D8BE4B0E43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b="32764"/>
          <a:stretch/>
        </p:blipFill>
        <p:spPr>
          <a:xfrm>
            <a:off x="1215483" y="1900605"/>
            <a:ext cx="6585640" cy="2896231"/>
          </a:xfrm>
          <a:prstGeom prst="rect">
            <a:avLst/>
          </a:prstGeom>
        </p:spPr>
      </p:pic>
      <p:pic>
        <p:nvPicPr>
          <p:cNvPr id="7" name="Grafikk 4" descr="visions real.">
            <a:extLst>
              <a:ext uri="{FF2B5EF4-FFF2-40B4-BE49-F238E27FC236}">
                <a16:creationId xmlns="" xmlns:a16="http://schemas.microsoft.com/office/drawing/2014/main" id="{B574C5E5-2EA5-496D-9785-06DE9B3F4F9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t="64191" r="4063"/>
          <a:stretch/>
        </p:blipFill>
        <p:spPr>
          <a:xfrm>
            <a:off x="4584848" y="3254347"/>
            <a:ext cx="6318055" cy="1542489"/>
          </a:xfrm>
          <a:prstGeom prst="rect">
            <a:avLst/>
          </a:prstGeom>
        </p:spPr>
      </p:pic>
      <p:pic>
        <p:nvPicPr>
          <p:cNvPr id="9" name="Grafikk 5">
            <a:extLst>
              <a:ext uri="{FF2B5EF4-FFF2-40B4-BE49-F238E27FC236}">
                <a16:creationId xmlns="" xmlns:a16="http://schemas.microsoft.com/office/drawing/2014/main" id="{C5A812B1-6552-43EF-BD02-00971FE72D2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800000">
            <a:off x="5784949" y="1432464"/>
            <a:ext cx="1603617" cy="855263"/>
          </a:xfrm>
          <a:prstGeom prst="rect">
            <a:avLst/>
          </a:prstGeom>
        </p:spPr>
      </p:pic>
      <p:sp>
        <p:nvSpPr>
          <p:cNvPr id="10" name="Ellipse 6">
            <a:extLst>
              <a:ext uri="{FF2B5EF4-FFF2-40B4-BE49-F238E27FC236}">
                <a16:creationId xmlns="" xmlns:a16="http://schemas.microsoft.com/office/drawing/2014/main" id="{0F91251D-027B-4D57-A698-D8D763DCEE18}"/>
              </a:ext>
            </a:extLst>
          </p:cNvPr>
          <p:cNvSpPr/>
          <p:nvPr userDrawn="1"/>
        </p:nvSpPr>
        <p:spPr>
          <a:xfrm flipV="1">
            <a:off x="11036017" y="4271880"/>
            <a:ext cx="134471" cy="134471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B94AAED6-A52E-4EDC-83EA-7486AAFB7C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DBDFD-00B6-3347-93FD-CAED4E353735}" type="datetime1">
              <a:rPr lang="sv-SE" smtClean="0"/>
              <a:t>2020-01-27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BC96C000-3126-4531-B003-9ED14C8E8C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1C917C65-B381-45E0-A630-DE33F1E6D7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899567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ebble Agenda ">
    <p:bg>
      <p:bgPr>
        <a:solidFill>
          <a:schemeClr val="bg2">
            <a:alpha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descr="TagShape">
            <a:extLst>
              <a:ext uri="{FF2B5EF4-FFF2-40B4-BE49-F238E27FC236}">
                <a16:creationId xmlns="" xmlns:a16="http://schemas.microsoft.com/office/drawing/2014/main" id="{871BC544-5C23-4E23-9BB3-298BC2FA5DDF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BBCFFEBE-F9A7-4607-8663-E47CF733B2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1184F-882C-CD4C-B9B7-10AECC4CEBEB}" type="datetime1">
              <a:rPr lang="sv-SE" smtClean="0"/>
              <a:t>2020-01-27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B110FC66-73DE-4342-ABD4-72B608FB5A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B7A1B997-C571-41C7-87DD-19B401BDF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0" name="Grafikk 12">
            <a:extLst>
              <a:ext uri="{FF2B5EF4-FFF2-40B4-BE49-F238E27FC236}">
                <a16:creationId xmlns="" xmlns:a16="http://schemas.microsoft.com/office/drawing/2014/main" id="{2F68FBFF-A522-4CF6-89DF-6044B05F474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2567100" y="2159654"/>
            <a:ext cx="7202880" cy="2675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3377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8CFD2A1C-2FF0-48DD-BFEE-230A68B193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3602" y="1605881"/>
            <a:ext cx="4599990" cy="830179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BAE60492-38F4-4F79-8F0E-7BFCC1D794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93602" y="2640891"/>
            <a:ext cx="4599990" cy="3467809"/>
          </a:xfrm>
        </p:spPr>
        <p:txBody>
          <a:bodyPr/>
          <a:lstStyle>
            <a:lvl1pPr>
              <a:defRPr sz="2000"/>
            </a:lvl1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C5B6B31A-D44B-4399-BC63-6E0D82A5819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84612" y="1605881"/>
            <a:ext cx="4600801" cy="830179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3D8EF5D2-2D6F-48B1-A053-335145C5824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84612" y="2640267"/>
            <a:ext cx="4600799" cy="3468434"/>
          </a:xfrm>
        </p:spPr>
        <p:txBody>
          <a:bodyPr/>
          <a:lstStyle>
            <a:lvl1pPr>
              <a:defRPr sz="2000"/>
            </a:lvl1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GB"/>
          </a:p>
        </p:txBody>
      </p:sp>
      <p:sp>
        <p:nvSpPr>
          <p:cNvPr id="13" name="Rectangle 12" descr="TagShape">
            <a:extLst>
              <a:ext uri="{FF2B5EF4-FFF2-40B4-BE49-F238E27FC236}">
                <a16:creationId xmlns="" xmlns:a16="http://schemas.microsoft.com/office/drawing/2014/main" id="{BE746C43-E0F5-4E9F-A742-A5A418704710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tle 11">
            <a:extLst>
              <a:ext uri="{FF2B5EF4-FFF2-40B4-BE49-F238E27FC236}">
                <a16:creationId xmlns="" xmlns:a16="http://schemas.microsoft.com/office/drawing/2014/main" id="{D21F6CF2-CE60-4C35-B3B2-1557925A93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3602" y="800101"/>
            <a:ext cx="9890298" cy="601574"/>
          </a:xfrm>
        </p:spPr>
        <p:txBody>
          <a:bodyPr/>
          <a:lstStyle/>
          <a:p>
            <a:r>
              <a:rPr lang="nb-NO"/>
              <a:t>Klikk for å redigere tittelstil</a:t>
            </a:r>
            <a:endParaRPr lang="en-GB"/>
          </a:p>
        </p:txBody>
      </p:sp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88388311-5B81-4A45-A64A-62ED057270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79A76-67F6-AE47-BCD1-FF8E4C4A7045}" type="datetime1">
              <a:rPr lang="sv-SE" smtClean="0"/>
              <a:t>2020-01-27</a:t>
            </a:fld>
            <a:endParaRPr lang="en-GB"/>
          </a:p>
        </p:txBody>
      </p:sp>
      <p:sp>
        <p:nvSpPr>
          <p:cNvPr id="7" name="Footer Placeholder 6">
            <a:extLst>
              <a:ext uri="{FF2B5EF4-FFF2-40B4-BE49-F238E27FC236}">
                <a16:creationId xmlns="" xmlns:a16="http://schemas.microsoft.com/office/drawing/2014/main" id="{CAF6DC0A-E8E4-4361-981A-09D0174FC5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" name="Slide Number Placeholder 7">
            <a:extLst>
              <a:ext uri="{FF2B5EF4-FFF2-40B4-BE49-F238E27FC236}">
                <a16:creationId xmlns="" xmlns:a16="http://schemas.microsoft.com/office/drawing/2014/main" id="{E68D1A05-AF4F-4451-A81A-2AFCB63DE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2427157"/>
      </p:ext>
    </p:extLst>
  </p:cSld>
  <p:clrMapOvr>
    <a:masterClrMapping/>
  </p:clrMapOvr>
  <p:extLst>
    <p:ext uri="{DCECCB84-F9BA-43D5-87BE-67443E8EF086}">
      <p15:sldGuideLst xmlns="" xmlns:p15="http://schemas.microsoft.com/office/powerpoint/2012/main"/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Flamingo Thanks ">
    <p:bg>
      <p:bgPr>
        <a:solidFill>
          <a:schemeClr val="accent4">
            <a:alpha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descr="TagShape">
            <a:extLst>
              <a:ext uri="{FF2B5EF4-FFF2-40B4-BE49-F238E27FC236}">
                <a16:creationId xmlns="" xmlns:a16="http://schemas.microsoft.com/office/drawing/2014/main" id="{871BC544-5C23-4E23-9BB3-298BC2FA5DDF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Bilde 4" descr="Thanks">
            <a:extLst>
              <a:ext uri="{FF2B5EF4-FFF2-40B4-BE49-F238E27FC236}">
                <a16:creationId xmlns="" xmlns:a16="http://schemas.microsoft.com/office/drawing/2014/main" id="{39CC579B-C90F-443C-8FAD-06614738F07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2168479" y="2363164"/>
            <a:ext cx="7834914" cy="2268000"/>
          </a:xfrm>
          <a:prstGeom prst="rect">
            <a:avLst/>
          </a:prstGeom>
        </p:spPr>
      </p:pic>
      <p:pic>
        <p:nvPicPr>
          <p:cNvPr id="5" name="Bilde 2">
            <a:extLst>
              <a:ext uri="{FF2B5EF4-FFF2-40B4-BE49-F238E27FC236}">
                <a16:creationId xmlns="" xmlns:a16="http://schemas.microsoft.com/office/drawing/2014/main" id="{832A717D-C6DE-444D-9B0A-059C3E7FE59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999840" y="2428905"/>
            <a:ext cx="1251526" cy="45510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78E6EF23-EAE8-4AFD-BE2D-469EE3E5AC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5A4B9-2C84-2C4D-A6F8-B57333007E7F}" type="datetime1">
              <a:rPr lang="sv-SE" smtClean="0"/>
              <a:t>2020-01-27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93021789-523C-4540-A0A0-45A8E1FE58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BC2C9DF7-67B0-4C3A-B26A-2F2FBFBE3B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290046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Knowit logotype Forest">
    <p:bg>
      <p:bgPr>
        <a:solidFill>
          <a:schemeClr val="accent3">
            <a:alpha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descr="TagShape">
            <a:extLst>
              <a:ext uri="{FF2B5EF4-FFF2-40B4-BE49-F238E27FC236}">
                <a16:creationId xmlns="" xmlns:a16="http://schemas.microsoft.com/office/drawing/2014/main" id="{871BC544-5C23-4E23-9BB3-298BC2FA5DDF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DF46C7D6-FC8E-4DF2-A4BD-92715DD88C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0BA4E-9F42-BC4F-B86D-30E46719CD2F}" type="datetime1">
              <a:rPr lang="sv-SE" smtClean="0"/>
              <a:t>2020-01-27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ECCCDAD8-36F6-4887-A77B-C1FE06FA44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DDDC3BB4-B858-46AA-AF19-5AB8F0802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7" name="Grafikk 2">
            <a:extLst>
              <a:ext uri="{FF2B5EF4-FFF2-40B4-BE49-F238E27FC236}">
                <a16:creationId xmlns="" xmlns:a16="http://schemas.microsoft.com/office/drawing/2014/main" id="{FCB9CEC0-B545-4AF5-816D-15CDDE37C0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r="4922"/>
          <a:stretch/>
        </p:blipFill>
        <p:spPr>
          <a:xfrm>
            <a:off x="3913515" y="2557579"/>
            <a:ext cx="4364970" cy="1424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60531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Knowit logotyp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descr="TagShape">
            <a:extLst>
              <a:ext uri="{FF2B5EF4-FFF2-40B4-BE49-F238E27FC236}">
                <a16:creationId xmlns="" xmlns:a16="http://schemas.microsoft.com/office/drawing/2014/main" id="{871BC544-5C23-4E23-9BB3-298BC2FA5DDF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Picture 8" descr="knowit logotype">
            <a:extLst>
              <a:ext uri="{FF2B5EF4-FFF2-40B4-BE49-F238E27FC236}">
                <a16:creationId xmlns="" xmlns:a16="http://schemas.microsoft.com/office/drawing/2014/main" id="{D2CDF4BA-B301-4369-BA49-70FEBF61FA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883381" y="2787249"/>
            <a:ext cx="4426998" cy="136800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4CD7F2DC-35A8-4CC0-87FA-16138A05DF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1437C-30B7-EE4F-926A-CDA30DCED30B}" type="datetime1">
              <a:rPr lang="sv-SE" smtClean="0"/>
              <a:t>2020-01-27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43C68AE7-E8FB-47E4-B690-B1C62A5410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5391072F-153E-4D7E-9C49-E544D11F8D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451991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Knowit Experience logoty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descr="TagShape">
            <a:extLst>
              <a:ext uri="{FF2B5EF4-FFF2-40B4-BE49-F238E27FC236}">
                <a16:creationId xmlns="" xmlns:a16="http://schemas.microsoft.com/office/drawing/2014/main" id="{871BC544-5C23-4E23-9BB3-298BC2FA5DDF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4CD7F2DC-35A8-4CC0-87FA-16138A05DF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874ED-F5D8-994D-8BBF-FBF9EFB1ADA8}" type="datetime1">
              <a:rPr lang="sv-SE" smtClean="0"/>
              <a:t>2020-01-27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43C68AE7-E8FB-47E4-B690-B1C62A5410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5391072F-153E-4D7E-9C49-E544D11F8D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7" name="Bilde 6" descr="knowit EXPERIENCE logotype">
            <a:extLst>
              <a:ext uri="{FF2B5EF4-FFF2-40B4-BE49-F238E27FC236}">
                <a16:creationId xmlns="" xmlns:a16="http://schemas.microsoft.com/office/drawing/2014/main" id="{AD5E3B87-E493-459D-A689-29094CAC84E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48359" y="3108856"/>
            <a:ext cx="9095282" cy="771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58288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Knowit Insight logoty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descr="TagShape">
            <a:extLst>
              <a:ext uri="{FF2B5EF4-FFF2-40B4-BE49-F238E27FC236}">
                <a16:creationId xmlns="" xmlns:a16="http://schemas.microsoft.com/office/drawing/2014/main" id="{871BC544-5C23-4E23-9BB3-298BC2FA5DDF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4CD7F2DC-35A8-4CC0-87FA-16138A05DF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74DD8D-72AF-B646-928D-3091552FD36B}" type="datetime1">
              <a:rPr lang="sv-SE" smtClean="0"/>
              <a:t>2020-01-27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43C68AE7-E8FB-47E4-B690-B1C62A5410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5391072F-153E-4D7E-9C49-E544D11F8D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9" name="Bilde 4" descr="knowit INSIGT logotype">
            <a:extLst>
              <a:ext uri="{FF2B5EF4-FFF2-40B4-BE49-F238E27FC236}">
                <a16:creationId xmlns="" xmlns:a16="http://schemas.microsoft.com/office/drawing/2014/main" id="{72B24CB6-08D1-436F-B288-9594E662622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55379" y="3219067"/>
            <a:ext cx="6681241" cy="661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54064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Knowit Solutions logoty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descr="TagShape">
            <a:extLst>
              <a:ext uri="{FF2B5EF4-FFF2-40B4-BE49-F238E27FC236}">
                <a16:creationId xmlns="" xmlns:a16="http://schemas.microsoft.com/office/drawing/2014/main" id="{871BC544-5C23-4E23-9BB3-298BC2FA5DDF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4CD7F2DC-35A8-4CC0-87FA-16138A05DF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E4A00-382B-AF4B-AD19-F935265EB86E}" type="datetime1">
              <a:rPr lang="sv-SE" smtClean="0"/>
              <a:t>2020-01-27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43C68AE7-E8FB-47E4-B690-B1C62A5410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5391072F-153E-4D7E-9C49-E544D11F8D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7" name="Bilde 5" descr="knowit SOLUTIONS logotype">
            <a:extLst>
              <a:ext uri="{FF2B5EF4-FFF2-40B4-BE49-F238E27FC236}">
                <a16:creationId xmlns="" xmlns:a16="http://schemas.microsoft.com/office/drawing/2014/main" id="{54F7125A-88D5-4962-B8E9-C7B8D3474F7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56053" y="3219067"/>
            <a:ext cx="8279893" cy="661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8595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re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 descr="TagShape">
            <a:extLst>
              <a:ext uri="{FF2B5EF4-FFF2-40B4-BE49-F238E27FC236}">
                <a16:creationId xmlns="" xmlns:a16="http://schemas.microsoft.com/office/drawing/2014/main" id="{91925090-ED23-4772-9079-712D32A05972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tle 11">
            <a:extLst>
              <a:ext uri="{FF2B5EF4-FFF2-40B4-BE49-F238E27FC236}">
                <a16:creationId xmlns="" xmlns:a16="http://schemas.microsoft.com/office/drawing/2014/main" id="{935EA56A-4F65-449F-8498-B53388E7F8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2188" y="800101"/>
            <a:ext cx="9891712" cy="1007057"/>
          </a:xfrm>
        </p:spPr>
        <p:txBody>
          <a:bodyPr/>
          <a:lstStyle/>
          <a:p>
            <a:r>
              <a:rPr lang="nb-NO"/>
              <a:t>Klikk for å redigere tittelstil</a:t>
            </a:r>
            <a:endParaRPr lang="en-GB"/>
          </a:p>
        </p:txBody>
      </p:sp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229421FF-7DB3-40C3-BE19-98BA11A425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76647-B99A-3547-ACC5-AB044A4973B3}" type="datetime1">
              <a:rPr lang="sv-SE" smtClean="0"/>
              <a:t>2020-01-27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28A889F5-F364-4815-9161-1A2DB59071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544221B2-F239-404E-BE75-6250D96F8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75749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descr="TagShape">
            <a:extLst>
              <a:ext uri="{FF2B5EF4-FFF2-40B4-BE49-F238E27FC236}">
                <a16:creationId xmlns="" xmlns:a16="http://schemas.microsoft.com/office/drawing/2014/main" id="{871BC544-5C23-4E23-9BB3-298BC2FA5DDF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02D2FEC3-2E4A-41FD-AE69-CE36BEE2A4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389DB-F809-114C-98C2-BD57E762428C}" type="datetime1">
              <a:rPr lang="sv-SE" smtClean="0"/>
              <a:t>2020-01-27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EDFABBF5-516F-4007-AC11-AFCB73D33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15061F96-7B03-41BF-8953-D8EF95AAA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34308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rest Title Slide">
    <p:bg>
      <p:bgPr>
        <a:solidFill>
          <a:schemeClr val="accent3">
            <a:alpha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839C5D4-111E-4682-8BE6-BC2020D674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2188" y="1816443"/>
            <a:ext cx="9891711" cy="4292258"/>
          </a:xfrm>
        </p:spPr>
        <p:txBody>
          <a:bodyPr lIns="0" anchor="t"/>
          <a:lstStyle>
            <a:lvl1pPr algn="l">
              <a:lnSpc>
                <a:spcPct val="100000"/>
              </a:lnSpc>
              <a:defRPr sz="7500">
                <a:solidFill>
                  <a:srgbClr val="F1F0ED"/>
                </a:solidFill>
              </a:defRPr>
            </a:lvl1pPr>
          </a:lstStyle>
          <a:p>
            <a:r>
              <a:rPr lang="nb-NO"/>
              <a:t>Klikk for å redigere tittelstil</a:t>
            </a:r>
            <a:endParaRPr lang="en-GB"/>
          </a:p>
        </p:txBody>
      </p:sp>
      <p:sp>
        <p:nvSpPr>
          <p:cNvPr id="10" name="Rectangle 9" descr="TagShape">
            <a:extLst>
              <a:ext uri="{FF2B5EF4-FFF2-40B4-BE49-F238E27FC236}">
                <a16:creationId xmlns="" xmlns:a16="http://schemas.microsoft.com/office/drawing/2014/main" id="{1A045039-FF60-4934-B3FC-36AC4B5EAD38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8">
            <a:extLst>
              <a:ext uri="{FF2B5EF4-FFF2-40B4-BE49-F238E27FC236}">
                <a16:creationId xmlns="" xmlns:a16="http://schemas.microsoft.com/office/drawing/2014/main" id="{D08EB4AF-164B-40E2-B12A-383F92673B8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brightnessContrast bright="100000" contrast="4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97371" y="460491"/>
            <a:ext cx="873986" cy="198000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6B94532C-B1F1-4CB0-802D-6550724B8A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08535-5932-7846-BBF9-34D9DB41D52C}" type="datetime1">
              <a:rPr lang="sv-SE" smtClean="0"/>
              <a:t>2020-01-27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299A9820-737D-48DA-8168-AFAB0A4B1E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0AFDCD5E-138F-4525-809E-80E4B6C9F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8681221"/>
      </p:ext>
    </p:extLst>
  </p:cSld>
  <p:clrMapOvr>
    <a:masterClrMapping/>
  </p:clrMapOvr>
  <p:extLst>
    <p:ext uri="{DCECCB84-F9BA-43D5-87BE-67443E8EF086}">
      <p15:sldGuideLst xmlns="" xmlns:p15="http://schemas.microsoft.com/office/powerpoint/2012/main">
        <p15:guide id="1" orient="horz" pos="504">
          <p15:clr>
            <a:srgbClr val="FBAE40"/>
          </p15:clr>
        </p15:guide>
        <p15:guide id="2" pos="619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Forest Section Header">
    <p:bg>
      <p:bgPr>
        <a:solidFill>
          <a:schemeClr val="accent3">
            <a:alpha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87EBECB-748B-49C2-A88E-802FF1773F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2187" y="1818000"/>
            <a:ext cx="9891713" cy="2123805"/>
          </a:xfrm>
        </p:spPr>
        <p:txBody>
          <a:bodyPr lIns="0" anchor="t"/>
          <a:lstStyle>
            <a:lvl1pPr>
              <a:defRPr sz="6000">
                <a:solidFill>
                  <a:srgbClr val="F1F0ED"/>
                </a:solidFill>
              </a:defRPr>
            </a:lvl1pPr>
          </a:lstStyle>
          <a:p>
            <a:r>
              <a:rPr lang="nb-NO"/>
              <a:t>Klikk for å redigere tittelstil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A915EAD8-2665-434B-8298-1C5980B61D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2188" y="4436077"/>
            <a:ext cx="9891713" cy="1371600"/>
          </a:xfrm>
        </p:spPr>
        <p:txBody>
          <a:bodyPr/>
          <a:lstStyle>
            <a:lvl1pPr marL="0" indent="0">
              <a:buNone/>
              <a:defRPr sz="2400">
                <a:solidFill>
                  <a:srgbClr val="F1F0ED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10" name="Rectangle 9" descr="TagShape">
            <a:extLst>
              <a:ext uri="{FF2B5EF4-FFF2-40B4-BE49-F238E27FC236}">
                <a16:creationId xmlns="" xmlns:a16="http://schemas.microsoft.com/office/drawing/2014/main" id="{5C003406-02F2-498F-B465-34F370DFC039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9E600074-0DF2-4A2D-B59A-A3412DFB05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137BB-176D-484B-A9E0-BF58C270EB42}" type="datetime1">
              <a:rPr lang="sv-SE" smtClean="0"/>
              <a:t>2020-01-27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8B53AB31-C725-4328-9FE3-24CB43A8F9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EEA656D2-0DA5-40D7-91FB-B66750419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775136D8-36F9-411F-955F-B7919BCFAF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bright="100000" contrast="4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97371" y="460491"/>
            <a:ext cx="873986" cy="19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636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0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FE8AFF4A-E150-4876-86D6-BD72E28281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3600" y="800101"/>
            <a:ext cx="9890300" cy="1007057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/>
          <a:p>
            <a:r>
              <a:rPr lang="nb-NO"/>
              <a:t>Klikk for å redigere tittelstil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EA89B064-634B-42F2-A1FC-A88B8C0D0A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3599" y="1961147"/>
            <a:ext cx="9890301" cy="4147553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236326D3-2DF2-4AA4-B790-6E4EDDD6D5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93600" y="6356350"/>
            <a:ext cx="9753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898989"/>
                </a:solidFill>
              </a:defRPr>
            </a:lvl1pPr>
          </a:lstStyle>
          <a:p>
            <a:fld id="{B1AAC794-263D-574E-B345-72F5E05F6B9F}" type="datetime1">
              <a:rPr lang="sv-SE" smtClean="0"/>
              <a:t>2020-01-27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07E703C-3DFB-465A-B22A-73D88EEFC4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198385" y="6356349"/>
            <a:ext cx="37952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rgbClr val="898989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ECA40723-4287-4A23-BC60-B98962C4B8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83901" y="6356350"/>
            <a:ext cx="9074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898989"/>
                </a:solidFill>
              </a:defRPr>
            </a:lvl1pPr>
          </a:lstStyle>
          <a:p>
            <a:fld id="{E2B1EC55-BC2B-4EBF-80C0-1330C20D5D9A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A333715D-AE42-4596-A690-832435715D20}"/>
              </a:ext>
            </a:extLst>
          </p:cNvPr>
          <p:cNvPicPr>
            <a:picLocks noChangeAspect="1"/>
          </p:cNvPicPr>
          <p:nvPr/>
        </p:nvPicPr>
        <p:blipFill>
          <a:blip r:embed="rId5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97371" y="460491"/>
            <a:ext cx="873986" cy="19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011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711" r:id="rId8"/>
    <p:sldLayoutId id="2147483714" r:id="rId9"/>
    <p:sldLayoutId id="2147483713" r:id="rId10"/>
    <p:sldLayoutId id="2147483712" r:id="rId11"/>
    <p:sldLayoutId id="2147483668" r:id="rId12"/>
    <p:sldLayoutId id="2147483669" r:id="rId13"/>
    <p:sldLayoutId id="2147483670" r:id="rId14"/>
    <p:sldLayoutId id="2147483671" r:id="rId15"/>
    <p:sldLayoutId id="2147483672" r:id="rId16"/>
    <p:sldLayoutId id="2147483673" r:id="rId17"/>
    <p:sldLayoutId id="2147483721" r:id="rId18"/>
    <p:sldLayoutId id="2147483722" r:id="rId19"/>
    <p:sldLayoutId id="2147483674" r:id="rId20"/>
    <p:sldLayoutId id="2147483675" r:id="rId21"/>
    <p:sldLayoutId id="2147483676" r:id="rId22"/>
    <p:sldLayoutId id="2147483677" r:id="rId23"/>
    <p:sldLayoutId id="2147483678" r:id="rId24"/>
    <p:sldLayoutId id="2147483679" r:id="rId25"/>
    <p:sldLayoutId id="2147483683" r:id="rId26"/>
    <p:sldLayoutId id="2147483720" r:id="rId27"/>
    <p:sldLayoutId id="2147483680" r:id="rId28"/>
    <p:sldLayoutId id="2147483681" r:id="rId29"/>
    <p:sldLayoutId id="2147483682" r:id="rId30"/>
    <p:sldLayoutId id="2147483684" r:id="rId31"/>
    <p:sldLayoutId id="2147483685" r:id="rId32"/>
    <p:sldLayoutId id="2147483686" r:id="rId33"/>
    <p:sldLayoutId id="2147483689" r:id="rId34"/>
    <p:sldLayoutId id="2147483690" r:id="rId35"/>
    <p:sldLayoutId id="2147483691" r:id="rId36"/>
    <p:sldLayoutId id="2147483692" r:id="rId37"/>
    <p:sldLayoutId id="2147483701" r:id="rId38"/>
    <p:sldLayoutId id="2147483693" r:id="rId39"/>
    <p:sldLayoutId id="2147483694" r:id="rId40"/>
    <p:sldLayoutId id="2147483695" r:id="rId41"/>
    <p:sldLayoutId id="2147483710" r:id="rId42"/>
    <p:sldLayoutId id="2147483697" r:id="rId43"/>
    <p:sldLayoutId id="2147483698" r:id="rId44"/>
    <p:sldLayoutId id="2147483715" r:id="rId45"/>
    <p:sldLayoutId id="2147483703" r:id="rId46"/>
    <p:sldLayoutId id="2147483704" r:id="rId47"/>
    <p:sldLayoutId id="2147483716" r:id="rId48"/>
    <p:sldLayoutId id="2147483705" r:id="rId49"/>
    <p:sldLayoutId id="2147483700" r:id="rId50"/>
    <p:sldLayoutId id="2147483702" r:id="rId51"/>
    <p:sldLayoutId id="2147483696" r:id="rId52"/>
    <p:sldLayoutId id="2147483717" r:id="rId53"/>
    <p:sldLayoutId id="2147483718" r:id="rId54"/>
    <p:sldLayoutId id="2147483719" r:id="rId55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500" kern="1200">
          <a:solidFill>
            <a:schemeClr val="accent5"/>
          </a:solidFill>
          <a:latin typeface="+mj-lt"/>
          <a:ea typeface="+mj-ea"/>
          <a:cs typeface="+mj-cs"/>
        </a:defRPr>
      </a:lvl1pPr>
    </p:titleStyle>
    <p:bodyStyle>
      <a:lvl1pPr marL="432000" indent="-4320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accent5"/>
          </a:solidFill>
          <a:latin typeface="+mn-lt"/>
          <a:ea typeface="+mn-ea"/>
          <a:cs typeface="+mn-cs"/>
        </a:defRPr>
      </a:lvl1pPr>
      <a:lvl2pPr marL="864000" indent="-4320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5"/>
          </a:solidFill>
          <a:latin typeface="+mn-lt"/>
          <a:ea typeface="+mn-ea"/>
          <a:cs typeface="+mn-cs"/>
        </a:defRPr>
      </a:lvl2pPr>
      <a:lvl3pPr marL="1296000" indent="-4320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5"/>
          </a:solidFill>
          <a:latin typeface="+mn-lt"/>
          <a:ea typeface="+mn-ea"/>
          <a:cs typeface="+mn-cs"/>
        </a:defRPr>
      </a:lvl3pPr>
      <a:lvl4pPr marL="1728000" indent="-4320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5"/>
          </a:solidFill>
          <a:latin typeface="+mn-lt"/>
          <a:ea typeface="+mn-ea"/>
          <a:cs typeface="+mn-cs"/>
        </a:defRPr>
      </a:lvl4pPr>
      <a:lvl5pPr marL="2160000" indent="-4320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5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="" xmlns:p15="http://schemas.microsoft.com/office/powerpoint/2012/main">
        <p15:guide id="1" orient="horz" pos="504">
          <p15:clr>
            <a:srgbClr val="F26B43"/>
          </p15:clr>
        </p15:guide>
        <p15:guide id="2" pos="625">
          <p15:clr>
            <a:srgbClr val="F26B43"/>
          </p15:clr>
        </p15:guide>
        <p15:guide id="3" pos="6856">
          <p15:clr>
            <a:srgbClr val="F26B43"/>
          </p15:clr>
        </p15:guide>
        <p15:guide id="4" orient="horz" pos="384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3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://webapptest/" TargetMode="External"/><Relationship Id="rId1" Type="http://schemas.openxmlformats.org/officeDocument/2006/relationships/slideLayout" Target="../slideLayouts/slideLayout2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kubernetes.io/" TargetMode="External"/><Relationship Id="rId7" Type="http://schemas.openxmlformats.org/officeDocument/2006/relationships/hyperlink" Target="https://landscape.cncf.io/" TargetMode="External"/><Relationship Id="rId2" Type="http://schemas.openxmlformats.org/officeDocument/2006/relationships/hyperlink" Target="https://github.com/kurt70/dockerk8sworkshop.git" TargetMode="External"/><Relationship Id="rId1" Type="http://schemas.openxmlformats.org/officeDocument/2006/relationships/slideLayout" Target="../slideLayouts/slideLayout28.xml"/><Relationship Id="rId6" Type="http://schemas.openxmlformats.org/officeDocument/2006/relationships/hyperlink" Target="https://www.cncf.io/wp-content/uploads/2018/03/CNCF_TrailMap_latest.png" TargetMode="External"/><Relationship Id="rId5" Type="http://schemas.openxmlformats.org/officeDocument/2006/relationships/hyperlink" Target="https://hub.docker.com/" TargetMode="External"/><Relationship Id="rId4" Type="http://schemas.openxmlformats.org/officeDocument/2006/relationships/hyperlink" Target="https://docs.docker.com/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kurt70/dockerk8sworkshop" TargetMode="External"/><Relationship Id="rId1" Type="http://schemas.openxmlformats.org/officeDocument/2006/relationships/slideLayout" Target="../slideLayouts/slideLayout3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5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kurt70/dockerk8sworkshop" TargetMode="External"/><Relationship Id="rId1" Type="http://schemas.openxmlformats.org/officeDocument/2006/relationships/slideLayout" Target="../slideLayouts/slideLayout3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landscape.cncf.io/" TargetMode="External"/><Relationship Id="rId1" Type="http://schemas.openxmlformats.org/officeDocument/2006/relationships/slideLayout" Target="../slideLayouts/slideLayout3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85205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</a:t>
            </a:r>
            <a:r>
              <a:rPr lang="en-US" dirty="0" err="1"/>
              <a:t>Docker</a:t>
            </a:r>
            <a:r>
              <a:rPr lang="en-US" dirty="0"/>
              <a:t> cont.</a:t>
            </a:r>
            <a:endParaRPr lang="nb-NO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Mix technologies in the same system</a:t>
            </a:r>
          </a:p>
          <a:p>
            <a:pPr lvl="1"/>
            <a:r>
              <a:rPr lang="en-US" dirty="0"/>
              <a:t>Java</a:t>
            </a:r>
          </a:p>
          <a:p>
            <a:pPr lvl="1"/>
            <a:r>
              <a:rPr lang="en-US" dirty="0" err="1"/>
              <a:t>.Net</a:t>
            </a:r>
            <a:r>
              <a:rPr lang="en-US" dirty="0"/>
              <a:t> Core</a:t>
            </a:r>
          </a:p>
          <a:p>
            <a:pPr lvl="1"/>
            <a:r>
              <a:rPr lang="en-US" dirty="0" err="1"/>
              <a:t>Phyton</a:t>
            </a:r>
            <a:endParaRPr lang="en-US" dirty="0"/>
          </a:p>
          <a:p>
            <a:pPr lvl="1"/>
            <a:r>
              <a:rPr lang="en-US" dirty="0"/>
              <a:t>Etc.</a:t>
            </a:r>
          </a:p>
          <a:p>
            <a:r>
              <a:rPr lang="en-US" dirty="0"/>
              <a:t>Use open source</a:t>
            </a:r>
          </a:p>
          <a:p>
            <a:pPr lvl="1"/>
            <a:r>
              <a:rPr lang="en-US" dirty="0" err="1"/>
              <a:t>MySql</a:t>
            </a:r>
            <a:endParaRPr lang="en-US" dirty="0"/>
          </a:p>
          <a:p>
            <a:pPr lvl="1"/>
            <a:r>
              <a:rPr lang="en-US" dirty="0" err="1"/>
              <a:t>Mosquitto</a:t>
            </a:r>
            <a:endParaRPr lang="en-US" dirty="0"/>
          </a:p>
          <a:p>
            <a:pPr lvl="1"/>
            <a:r>
              <a:rPr lang="en-US" dirty="0"/>
              <a:t>Kafka</a:t>
            </a:r>
          </a:p>
          <a:p>
            <a:pPr lvl="1"/>
            <a:r>
              <a:rPr lang="en-US" dirty="0" err="1"/>
              <a:t>Promotheus</a:t>
            </a:r>
            <a:endParaRPr lang="en-US" dirty="0"/>
          </a:p>
          <a:p>
            <a:pPr lvl="1"/>
            <a:r>
              <a:rPr lang="en-US" dirty="0"/>
              <a:t>Elastic Search</a:t>
            </a:r>
            <a:endParaRPr lang="nb-NO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4376938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5976BB8-F196-4CB5-AB58-E7674A0F0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Graphic 5">
            <a:extLst>
              <a:ext uri="{FF2B5EF4-FFF2-40B4-BE49-F238E27FC236}">
                <a16:creationId xmlns="" xmlns:a16="http://schemas.microsoft.com/office/drawing/2014/main" id="{2D36E5F2-00B2-4064-BE21-D383A3CBB1A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5087" y="1638253"/>
            <a:ext cx="9610725" cy="501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190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– Home Automation</a:t>
            </a:r>
            <a:endParaRPr lang="nb-NO" dirty="0"/>
          </a:p>
        </p:txBody>
      </p:sp>
      <p:sp>
        <p:nvSpPr>
          <p:cNvPr id="5" name="Rectangle 4"/>
          <p:cNvSpPr/>
          <p:nvPr/>
        </p:nvSpPr>
        <p:spPr>
          <a:xfrm>
            <a:off x="1419225" y="1609725"/>
            <a:ext cx="1876425" cy="103822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MQTT</a:t>
            </a:r>
            <a:br>
              <a:rPr lang="nb-NO" dirty="0"/>
            </a:br>
            <a:r>
              <a:rPr lang="nb-NO" sz="1400" dirty="0"/>
              <a:t>(eclipse-mosquitto)</a:t>
            </a:r>
            <a:endParaRPr lang="nb-NO" dirty="0"/>
          </a:p>
        </p:txBody>
      </p:sp>
      <p:sp>
        <p:nvSpPr>
          <p:cNvPr id="6" name="Rectangle 5"/>
          <p:cNvSpPr/>
          <p:nvPr/>
        </p:nvSpPr>
        <p:spPr>
          <a:xfrm>
            <a:off x="3952875" y="1609725"/>
            <a:ext cx="1876425" cy="103822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Homeassistant</a:t>
            </a:r>
          </a:p>
        </p:txBody>
      </p:sp>
      <p:sp>
        <p:nvSpPr>
          <p:cNvPr id="7" name="Rectangle 6"/>
          <p:cNvSpPr/>
          <p:nvPr/>
        </p:nvSpPr>
        <p:spPr>
          <a:xfrm>
            <a:off x="1447800" y="5229225"/>
            <a:ext cx="7210425" cy="127635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/>
              <a:t>Hardware</a:t>
            </a:r>
            <a:endParaRPr lang="nb-NO" dirty="0"/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2319337" y="2647951"/>
            <a:ext cx="0" cy="2581274"/>
          </a:xfrm>
          <a:prstGeom prst="straightConnector1">
            <a:avLst/>
          </a:prstGeom>
          <a:ln w="34925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ounded Rectangle 20"/>
          <p:cNvSpPr/>
          <p:nvPr/>
        </p:nvSpPr>
        <p:spPr>
          <a:xfrm>
            <a:off x="1676401" y="5867400"/>
            <a:ext cx="1257300" cy="466725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Light1</a:t>
            </a:r>
            <a:endParaRPr lang="nb-NO" dirty="0"/>
          </a:p>
        </p:txBody>
      </p:sp>
      <p:sp>
        <p:nvSpPr>
          <p:cNvPr id="22" name="Rounded Rectangle 21"/>
          <p:cNvSpPr/>
          <p:nvPr/>
        </p:nvSpPr>
        <p:spPr>
          <a:xfrm>
            <a:off x="3043237" y="5876925"/>
            <a:ext cx="1257300" cy="466725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Light2</a:t>
            </a:r>
            <a:endParaRPr lang="nb-NO" dirty="0"/>
          </a:p>
        </p:txBody>
      </p:sp>
      <p:sp>
        <p:nvSpPr>
          <p:cNvPr id="23" name="Rounded Rectangle 22"/>
          <p:cNvSpPr/>
          <p:nvPr/>
        </p:nvSpPr>
        <p:spPr>
          <a:xfrm>
            <a:off x="4410075" y="5867400"/>
            <a:ext cx="1257300" cy="466725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Switch1</a:t>
            </a:r>
            <a:endParaRPr lang="nb-NO" dirty="0"/>
          </a:p>
        </p:txBody>
      </p:sp>
      <p:sp>
        <p:nvSpPr>
          <p:cNvPr id="24" name="Rounded Rectangle 23"/>
          <p:cNvSpPr/>
          <p:nvPr/>
        </p:nvSpPr>
        <p:spPr>
          <a:xfrm>
            <a:off x="5819775" y="5876925"/>
            <a:ext cx="1257300" cy="466725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Temp</a:t>
            </a:r>
            <a:endParaRPr lang="nb-NO" dirty="0"/>
          </a:p>
        </p:txBody>
      </p:sp>
      <p:sp>
        <p:nvSpPr>
          <p:cNvPr id="25" name="Rounded Rectangle 24"/>
          <p:cNvSpPr/>
          <p:nvPr/>
        </p:nvSpPr>
        <p:spPr>
          <a:xfrm>
            <a:off x="7248525" y="5867400"/>
            <a:ext cx="1257300" cy="466725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Humidity</a:t>
            </a:r>
            <a:endParaRPr lang="nb-NO" dirty="0"/>
          </a:p>
        </p:txBody>
      </p:sp>
      <p:cxnSp>
        <p:nvCxnSpPr>
          <p:cNvPr id="26" name="Straight Arrow Connector 25"/>
          <p:cNvCxnSpPr>
            <a:stCxn id="6" idx="1"/>
            <a:endCxn id="5" idx="3"/>
          </p:cNvCxnSpPr>
          <p:nvPr/>
        </p:nvCxnSpPr>
        <p:spPr>
          <a:xfrm flipH="1">
            <a:off x="3295650" y="2128838"/>
            <a:ext cx="657225" cy="0"/>
          </a:xfrm>
          <a:prstGeom prst="straightConnector1">
            <a:avLst/>
          </a:prstGeom>
          <a:ln w="34925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6486525" y="1609726"/>
            <a:ext cx="1876425" cy="103822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TimeSeries DB</a:t>
            </a:r>
            <a:br>
              <a:rPr lang="nb-NO" dirty="0"/>
            </a:br>
            <a:r>
              <a:rPr lang="nb-NO" sz="1400" dirty="0"/>
              <a:t>(InfluxDB)</a:t>
            </a:r>
            <a:endParaRPr lang="nb-NO" dirty="0"/>
          </a:p>
        </p:txBody>
      </p:sp>
      <p:cxnSp>
        <p:nvCxnSpPr>
          <p:cNvPr id="30" name="Straight Arrow Connector 29"/>
          <p:cNvCxnSpPr/>
          <p:nvPr/>
        </p:nvCxnSpPr>
        <p:spPr>
          <a:xfrm flipH="1">
            <a:off x="5829300" y="2128838"/>
            <a:ext cx="657225" cy="0"/>
          </a:xfrm>
          <a:prstGeom prst="straightConnector1">
            <a:avLst/>
          </a:prstGeom>
          <a:ln w="34925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2676524" y="3248025"/>
            <a:ext cx="1876425" cy="103822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HW Admin</a:t>
            </a:r>
          </a:p>
          <a:p>
            <a:pPr algn="ctr"/>
            <a:r>
              <a:rPr lang="en-US" sz="1400" dirty="0"/>
              <a:t>(</a:t>
            </a:r>
            <a:r>
              <a:rPr lang="en-US" sz="1400" dirty="0" err="1"/>
              <a:t>Tasmoadmin</a:t>
            </a:r>
            <a:r>
              <a:rPr lang="en-US" sz="1400" dirty="0"/>
              <a:t>)</a:t>
            </a:r>
            <a:endParaRPr lang="nb-NO" dirty="0"/>
          </a:p>
        </p:txBody>
      </p:sp>
      <p:cxnSp>
        <p:nvCxnSpPr>
          <p:cNvPr id="32" name="Straight Arrow Connector 31"/>
          <p:cNvCxnSpPr/>
          <p:nvPr/>
        </p:nvCxnSpPr>
        <p:spPr>
          <a:xfrm flipH="1">
            <a:off x="3614735" y="4286250"/>
            <a:ext cx="1" cy="942975"/>
          </a:xfrm>
          <a:prstGeom prst="straightConnector1">
            <a:avLst/>
          </a:prstGeom>
          <a:ln w="34925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4824412" y="3248025"/>
            <a:ext cx="1876425" cy="103822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External web proxy</a:t>
            </a:r>
          </a:p>
          <a:p>
            <a:pPr algn="ctr"/>
            <a:r>
              <a:rPr lang="en-US" sz="1400" dirty="0"/>
              <a:t>(</a:t>
            </a:r>
            <a:r>
              <a:rPr lang="en-US" sz="1400" dirty="0" err="1"/>
              <a:t>Traefik</a:t>
            </a:r>
            <a:r>
              <a:rPr lang="en-US" sz="1400" dirty="0"/>
              <a:t>)</a:t>
            </a:r>
            <a:endParaRPr lang="nb-NO" dirty="0"/>
          </a:p>
        </p:txBody>
      </p:sp>
      <p:cxnSp>
        <p:nvCxnSpPr>
          <p:cNvPr id="36" name="Straight Arrow Connector 35"/>
          <p:cNvCxnSpPr/>
          <p:nvPr/>
        </p:nvCxnSpPr>
        <p:spPr>
          <a:xfrm flipH="1">
            <a:off x="5329235" y="2647950"/>
            <a:ext cx="2" cy="600075"/>
          </a:xfrm>
          <a:prstGeom prst="straightConnector1">
            <a:avLst/>
          </a:prstGeom>
          <a:ln w="34925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00804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</a:t>
            </a:r>
            <a:endParaRPr lang="nb-NO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/>
              <a:t>Docker</a:t>
            </a:r>
            <a:r>
              <a:rPr lang="en-US" dirty="0"/>
              <a:t> CLI</a:t>
            </a:r>
          </a:p>
          <a:p>
            <a:r>
              <a:rPr lang="en-US" dirty="0" err="1"/>
              <a:t>Docker</a:t>
            </a:r>
            <a:r>
              <a:rPr lang="en-US" dirty="0"/>
              <a:t> repositories (</a:t>
            </a:r>
            <a:r>
              <a:rPr lang="en-US" dirty="0" err="1"/>
              <a:t>Docker</a:t>
            </a:r>
            <a:r>
              <a:rPr lang="en-US" dirty="0"/>
              <a:t> hub++)</a:t>
            </a:r>
          </a:p>
          <a:p>
            <a:r>
              <a:rPr lang="en-US" dirty="0"/>
              <a:t>Both private or public repos</a:t>
            </a:r>
          </a:p>
          <a:p>
            <a:r>
              <a:rPr lang="en-US" dirty="0" err="1"/>
              <a:t>Dockerfile</a:t>
            </a:r>
            <a:endParaRPr lang="en-US" dirty="0"/>
          </a:p>
          <a:p>
            <a:r>
              <a:rPr lang="en-US" dirty="0" err="1"/>
              <a:t>Docker</a:t>
            </a:r>
            <a:r>
              <a:rPr lang="en-US" dirty="0"/>
              <a:t>-compose</a:t>
            </a:r>
            <a:endParaRPr lang="nb-NO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254762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Docker</a:t>
            </a:r>
            <a:r>
              <a:rPr lang="en-US" dirty="0"/>
              <a:t> repositories</a:t>
            </a:r>
            <a:endParaRPr lang="nb-NO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Where you get container images</a:t>
            </a:r>
          </a:p>
          <a:p>
            <a:pPr lvl="1"/>
            <a:r>
              <a:rPr lang="en-US" dirty="0"/>
              <a:t>Local</a:t>
            </a:r>
          </a:p>
          <a:p>
            <a:pPr lvl="1"/>
            <a:r>
              <a:rPr lang="en-US" dirty="0"/>
              <a:t>Public</a:t>
            </a:r>
          </a:p>
          <a:p>
            <a:pPr lvl="1"/>
            <a:r>
              <a:rPr lang="en-US" dirty="0"/>
              <a:t>Private</a:t>
            </a:r>
          </a:p>
          <a:p>
            <a:r>
              <a:rPr lang="en-US" dirty="0" err="1"/>
              <a:t>Adress</a:t>
            </a:r>
            <a:r>
              <a:rPr lang="en-US" dirty="0"/>
              <a:t> naming (Uri?)</a:t>
            </a:r>
          </a:p>
          <a:p>
            <a:pPr lvl="1"/>
            <a:r>
              <a:rPr lang="en-US" dirty="0"/>
              <a:t>[</a:t>
            </a:r>
            <a:r>
              <a:rPr lang="en-US" dirty="0" err="1"/>
              <a:t>url</a:t>
            </a:r>
            <a:r>
              <a:rPr lang="en-US" dirty="0"/>
              <a:t>/</a:t>
            </a:r>
            <a:r>
              <a:rPr lang="en-US" dirty="0" err="1"/>
              <a:t>reponame</a:t>
            </a:r>
            <a:r>
              <a:rPr lang="en-US" dirty="0"/>
              <a:t>/]</a:t>
            </a:r>
            <a:r>
              <a:rPr lang="en-US" dirty="0" err="1"/>
              <a:t>application:tag</a:t>
            </a:r>
            <a:endParaRPr lang="nb-NO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8430262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 the outset – Stateless &amp; not reachable</a:t>
            </a:r>
            <a:endParaRPr lang="nb-NO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Any changes in a running </a:t>
            </a:r>
            <a:r>
              <a:rPr lang="en-US" dirty="0" err="1"/>
              <a:t>docker</a:t>
            </a:r>
            <a:r>
              <a:rPr lang="en-US" dirty="0"/>
              <a:t> container is lost upon restart</a:t>
            </a:r>
          </a:p>
          <a:p>
            <a:r>
              <a:rPr lang="en-US" dirty="0"/>
              <a:t>Need to map </a:t>
            </a:r>
            <a:r>
              <a:rPr lang="en-US" dirty="0" err="1"/>
              <a:t>hostsystem’s</a:t>
            </a:r>
            <a:r>
              <a:rPr lang="en-US" dirty="0"/>
              <a:t> folders to keep state via volume mappings. </a:t>
            </a:r>
          </a:p>
          <a:p>
            <a:r>
              <a:rPr lang="en-US" dirty="0"/>
              <a:t>Need to map port(s) to host network interface via port mappings.</a:t>
            </a:r>
          </a:p>
          <a:p>
            <a:endParaRPr lang="en-US" dirty="0"/>
          </a:p>
          <a:p>
            <a:endParaRPr lang="nb-NO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8664828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– running a container	</a:t>
            </a:r>
            <a:endParaRPr lang="nb-NO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993255" y="1949073"/>
            <a:ext cx="9893820" cy="4159627"/>
          </a:xfrm>
        </p:spPr>
        <p:txBody>
          <a:bodyPr/>
          <a:lstStyle/>
          <a:p>
            <a:r>
              <a:rPr lang="en-US" dirty="0" err="1"/>
              <a:t>Docker</a:t>
            </a:r>
            <a:r>
              <a:rPr lang="en-US" dirty="0"/>
              <a:t> run –d [–</a:t>
            </a:r>
            <a:r>
              <a:rPr lang="en-US" dirty="0" err="1"/>
              <a:t>rm</a:t>
            </a:r>
            <a:r>
              <a:rPr lang="en-US" dirty="0"/>
              <a:t>] [</a:t>
            </a:r>
            <a:r>
              <a:rPr lang="en-US" dirty="0" err="1"/>
              <a:t>imagename</a:t>
            </a:r>
            <a:r>
              <a:rPr lang="en-US" dirty="0"/>
              <a:t>]</a:t>
            </a:r>
          </a:p>
          <a:p>
            <a:r>
              <a:rPr lang="en-US" dirty="0" err="1"/>
              <a:t>Docker</a:t>
            </a:r>
            <a:r>
              <a:rPr lang="en-US" dirty="0"/>
              <a:t> run –p [</a:t>
            </a:r>
            <a:r>
              <a:rPr lang="en-US" dirty="0" err="1"/>
              <a:t>hostport</a:t>
            </a:r>
            <a:r>
              <a:rPr lang="en-US" dirty="0"/>
              <a:t>]:[</a:t>
            </a:r>
            <a:r>
              <a:rPr lang="en-US" dirty="0" err="1"/>
              <a:t>containerport</a:t>
            </a:r>
            <a:r>
              <a:rPr lang="en-US" dirty="0"/>
              <a:t>] [</a:t>
            </a:r>
            <a:r>
              <a:rPr lang="en-US" dirty="0" err="1"/>
              <a:t>imagename</a:t>
            </a:r>
            <a:r>
              <a:rPr lang="en-US" dirty="0"/>
              <a:t>]</a:t>
            </a:r>
          </a:p>
          <a:p>
            <a:r>
              <a:rPr lang="en-US" dirty="0" err="1"/>
              <a:t>Docker</a:t>
            </a:r>
            <a:r>
              <a:rPr lang="en-US" dirty="0"/>
              <a:t> run –v [</a:t>
            </a:r>
            <a:r>
              <a:rPr lang="en-US" dirty="0" err="1"/>
              <a:t>hostfolder</a:t>
            </a:r>
            <a:r>
              <a:rPr lang="en-US" dirty="0"/>
              <a:t>]:[</a:t>
            </a:r>
            <a:r>
              <a:rPr lang="en-US" dirty="0" err="1"/>
              <a:t>containerfolder</a:t>
            </a:r>
            <a:r>
              <a:rPr lang="en-US" dirty="0"/>
              <a:t>] [</a:t>
            </a:r>
            <a:r>
              <a:rPr lang="en-US" dirty="0" err="1"/>
              <a:t>imagename</a:t>
            </a:r>
            <a:r>
              <a:rPr lang="en-US" dirty="0"/>
              <a:t>]</a:t>
            </a:r>
            <a:endParaRPr lang="nb-NO" dirty="0"/>
          </a:p>
          <a:p>
            <a:endParaRPr lang="nb-NO" dirty="0"/>
          </a:p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42631723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create our own container</a:t>
            </a:r>
            <a:endParaRPr lang="nb-NO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993255" y="1949073"/>
            <a:ext cx="5017020" cy="4159627"/>
          </a:xfrm>
        </p:spPr>
        <p:txBody>
          <a:bodyPr/>
          <a:lstStyle/>
          <a:p>
            <a:r>
              <a:rPr lang="en-US" dirty="0" err="1"/>
              <a:t>Dockerfile</a:t>
            </a:r>
            <a:r>
              <a:rPr lang="en-US" dirty="0"/>
              <a:t> – simple example</a:t>
            </a:r>
          </a:p>
          <a:p>
            <a:r>
              <a:rPr lang="nb-NO" dirty="0"/>
              <a:t>docker build -t helloapp:v1 .</a:t>
            </a:r>
          </a:p>
          <a:p>
            <a:r>
              <a:rPr lang="en-US" dirty="0"/>
              <a:t>Exclude files with .</a:t>
            </a:r>
            <a:r>
              <a:rPr lang="en-US" dirty="0" err="1"/>
              <a:t>dockerignore</a:t>
            </a:r>
            <a:endParaRPr lang="en-US" dirty="0"/>
          </a:p>
          <a:p>
            <a:r>
              <a:rPr lang="en-US" dirty="0"/>
              <a:t>Every RUN/COPY/CMD makes a new layer.</a:t>
            </a:r>
          </a:p>
          <a:p>
            <a:r>
              <a:rPr lang="en-US" dirty="0"/>
              <a:t># of layers make the container lager/slower.</a:t>
            </a:r>
          </a:p>
          <a:p>
            <a:r>
              <a:rPr lang="en-US" dirty="0"/>
              <a:t>Containers should be as small as possible</a:t>
            </a:r>
            <a:endParaRPr lang="nb-NO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629400" y="1949073"/>
            <a:ext cx="4258243" cy="4159627"/>
          </a:xfrm>
        </p:spPr>
        <p:txBody>
          <a:bodyPr/>
          <a:lstStyle/>
          <a:p>
            <a:pPr marL="0" indent="0">
              <a:buNone/>
            </a:pPr>
            <a:r>
              <a:rPr lang="nb-NO" dirty="0"/>
              <a:t>FROM ubuntu:18.04 </a:t>
            </a:r>
          </a:p>
          <a:p>
            <a:pPr marL="0" indent="0">
              <a:buNone/>
            </a:pPr>
            <a:r>
              <a:rPr lang="nb-NO" dirty="0"/>
              <a:t>COPY . /app </a:t>
            </a:r>
          </a:p>
          <a:p>
            <a:pPr marL="0" indent="0">
              <a:buNone/>
            </a:pPr>
            <a:r>
              <a:rPr lang="nb-NO" dirty="0"/>
              <a:t>RUN make /app </a:t>
            </a:r>
          </a:p>
          <a:p>
            <a:pPr marL="0" indent="0">
              <a:buNone/>
            </a:pPr>
            <a:r>
              <a:rPr lang="nb-NO" dirty="0"/>
              <a:t>CMD python /app/app.py</a:t>
            </a:r>
          </a:p>
        </p:txBody>
      </p:sp>
    </p:spTree>
    <p:extLst>
      <p:ext uri="{BB962C8B-B14F-4D97-AF65-F5344CB8AC3E}">
        <p14:creationId xmlns:p14="http://schemas.microsoft.com/office/powerpoint/2010/main" val="10833884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Multistage containers</a:t>
            </a:r>
            <a:endParaRPr lang="nb-NO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993255" y="1949073"/>
            <a:ext cx="4274070" cy="4404102"/>
          </a:xfrm>
        </p:spPr>
        <p:txBody>
          <a:bodyPr/>
          <a:lstStyle/>
          <a:p>
            <a:r>
              <a:rPr lang="en-US" dirty="0"/>
              <a:t>Makes a larger temporary container</a:t>
            </a:r>
          </a:p>
          <a:p>
            <a:r>
              <a:rPr lang="en-US" dirty="0"/>
              <a:t>Compiles the code in this container</a:t>
            </a:r>
          </a:p>
          <a:p>
            <a:r>
              <a:rPr lang="en-US" dirty="0"/>
              <a:t>Outputs the compiled artifacts to a local output folder</a:t>
            </a:r>
          </a:p>
          <a:p>
            <a:r>
              <a:rPr lang="en-US" dirty="0"/>
              <a:t>Makes a new container from scratch</a:t>
            </a:r>
          </a:p>
          <a:p>
            <a:r>
              <a:rPr lang="en-US" dirty="0"/>
              <a:t>Copies the final artifacts from the compile container to the new scratch container</a:t>
            </a:r>
            <a:endParaRPr lang="nb-NO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5476875" y="1949073"/>
            <a:ext cx="5410768" cy="4451727"/>
          </a:xfrm>
        </p:spPr>
        <p:txBody>
          <a:bodyPr/>
          <a:lstStyle/>
          <a:p>
            <a:pPr marL="0" indent="0">
              <a:buNone/>
            </a:pPr>
            <a:r>
              <a:rPr lang="en-US" sz="1400" dirty="0"/>
              <a:t>FROM golang:1.11-alpine AS build </a:t>
            </a:r>
          </a:p>
          <a:p>
            <a:pPr marL="0" indent="0">
              <a:buNone/>
            </a:pPr>
            <a:r>
              <a:rPr lang="en-US" sz="1400" dirty="0"/>
              <a:t># Install tools required for project </a:t>
            </a:r>
            <a:br>
              <a:rPr lang="en-US" sz="1400" dirty="0"/>
            </a:br>
            <a:r>
              <a:rPr lang="en-US" sz="1400" dirty="0"/>
              <a:t># Run `</a:t>
            </a:r>
            <a:r>
              <a:rPr lang="en-US" sz="1400" dirty="0" err="1"/>
              <a:t>docker</a:t>
            </a:r>
            <a:r>
              <a:rPr lang="en-US" sz="1400" dirty="0"/>
              <a:t> build --no-cache .` to update dependencies </a:t>
            </a:r>
            <a:br>
              <a:rPr lang="en-US" sz="1400" dirty="0"/>
            </a:br>
            <a:r>
              <a:rPr lang="en-US" sz="1400" dirty="0"/>
              <a:t>RUN </a:t>
            </a:r>
            <a:r>
              <a:rPr lang="en-US" sz="1400" dirty="0" err="1"/>
              <a:t>apk</a:t>
            </a:r>
            <a:r>
              <a:rPr lang="en-US" sz="1400" dirty="0"/>
              <a:t> add --no-cache </a:t>
            </a:r>
            <a:r>
              <a:rPr lang="en-US" sz="1400" dirty="0" err="1"/>
              <a:t>git</a:t>
            </a:r>
            <a:r>
              <a:rPr lang="en-US" sz="1400" dirty="0"/>
              <a:t> </a:t>
            </a:r>
            <a:br>
              <a:rPr lang="en-US" sz="1400" dirty="0"/>
            </a:br>
            <a:r>
              <a:rPr lang="en-US" sz="1400" dirty="0"/>
              <a:t>RUN go get github.com/</a:t>
            </a:r>
            <a:r>
              <a:rPr lang="en-US" sz="1400" dirty="0" err="1"/>
              <a:t>golang</a:t>
            </a:r>
            <a:r>
              <a:rPr lang="en-US" sz="1400" dirty="0"/>
              <a:t>/</a:t>
            </a:r>
            <a:r>
              <a:rPr lang="en-US" sz="1400" dirty="0" err="1"/>
              <a:t>dep</a:t>
            </a:r>
            <a:r>
              <a:rPr lang="en-US" sz="1400" dirty="0"/>
              <a:t>/</a:t>
            </a:r>
            <a:r>
              <a:rPr lang="en-US" sz="1400" dirty="0" err="1"/>
              <a:t>cmd</a:t>
            </a:r>
            <a:r>
              <a:rPr lang="en-US" sz="1400" dirty="0"/>
              <a:t>/</a:t>
            </a:r>
            <a:r>
              <a:rPr lang="en-US" sz="1400" dirty="0" err="1"/>
              <a:t>dep</a:t>
            </a:r>
            <a:endParaRPr lang="en-US" sz="1400" dirty="0"/>
          </a:p>
          <a:p>
            <a:pPr marL="0" indent="0">
              <a:buNone/>
            </a:pPr>
            <a:r>
              <a:rPr lang="en-US" sz="1400" dirty="0"/>
              <a:t># List project dependencies with </a:t>
            </a:r>
            <a:r>
              <a:rPr lang="en-US" sz="1400" dirty="0" err="1"/>
              <a:t>Gopkg.toml</a:t>
            </a:r>
            <a:r>
              <a:rPr lang="en-US" sz="1400" dirty="0"/>
              <a:t> and </a:t>
            </a:r>
            <a:r>
              <a:rPr lang="en-US" sz="1400" dirty="0" err="1"/>
              <a:t>Gopkg.lock</a:t>
            </a:r>
            <a:r>
              <a:rPr lang="en-US" sz="1400" dirty="0"/>
              <a:t> </a:t>
            </a:r>
            <a:br>
              <a:rPr lang="en-US" sz="1400" dirty="0"/>
            </a:br>
            <a:r>
              <a:rPr lang="en-US" sz="1400" dirty="0"/>
              <a:t># These layers are only re-built when </a:t>
            </a:r>
            <a:r>
              <a:rPr lang="en-US" sz="1400" dirty="0" err="1"/>
              <a:t>Gopkg</a:t>
            </a:r>
            <a:r>
              <a:rPr lang="en-US" sz="1400" dirty="0"/>
              <a:t> files are updated </a:t>
            </a:r>
            <a:br>
              <a:rPr lang="en-US" sz="1400" dirty="0"/>
            </a:br>
            <a:r>
              <a:rPr lang="en-US" sz="1400" dirty="0"/>
              <a:t>COPY </a:t>
            </a:r>
            <a:r>
              <a:rPr lang="en-US" sz="1400" dirty="0" err="1"/>
              <a:t>Gopkg.lock</a:t>
            </a:r>
            <a:r>
              <a:rPr lang="en-US" sz="1400" dirty="0"/>
              <a:t> </a:t>
            </a:r>
            <a:r>
              <a:rPr lang="en-US" sz="1400" dirty="0" err="1"/>
              <a:t>Gopkg.toml</a:t>
            </a:r>
            <a:r>
              <a:rPr lang="en-US" sz="1400" dirty="0"/>
              <a:t> /go/</a:t>
            </a:r>
            <a:r>
              <a:rPr lang="en-US" sz="1400" dirty="0" err="1"/>
              <a:t>src</a:t>
            </a:r>
            <a:r>
              <a:rPr lang="en-US" sz="1400" dirty="0"/>
              <a:t>/project/ </a:t>
            </a:r>
            <a:br>
              <a:rPr lang="en-US" sz="1400" dirty="0"/>
            </a:br>
            <a:r>
              <a:rPr lang="en-US" sz="1400" dirty="0"/>
              <a:t>WORKDIR /go/</a:t>
            </a:r>
            <a:r>
              <a:rPr lang="en-US" sz="1400" dirty="0" err="1"/>
              <a:t>src</a:t>
            </a:r>
            <a:r>
              <a:rPr lang="en-US" sz="1400" dirty="0"/>
              <a:t>/project/ </a:t>
            </a:r>
            <a:br>
              <a:rPr lang="en-US" sz="1400" dirty="0"/>
            </a:br>
            <a:r>
              <a:rPr lang="en-US" sz="1400" dirty="0"/>
              <a:t># Install library dependencies </a:t>
            </a:r>
            <a:br>
              <a:rPr lang="en-US" sz="1400" dirty="0"/>
            </a:br>
            <a:r>
              <a:rPr lang="en-US" sz="1400" dirty="0"/>
              <a:t>RUN </a:t>
            </a:r>
            <a:r>
              <a:rPr lang="en-US" sz="1400" dirty="0" err="1"/>
              <a:t>dep</a:t>
            </a:r>
            <a:r>
              <a:rPr lang="en-US" sz="1400" dirty="0"/>
              <a:t> ensure -vendor-only </a:t>
            </a:r>
          </a:p>
          <a:p>
            <a:pPr marL="0" indent="0">
              <a:buNone/>
            </a:pPr>
            <a:r>
              <a:rPr lang="en-US" sz="1400" dirty="0"/>
              <a:t># Copy the entire project and build it </a:t>
            </a:r>
            <a:br>
              <a:rPr lang="en-US" sz="1400" dirty="0"/>
            </a:br>
            <a:r>
              <a:rPr lang="en-US" sz="1400" dirty="0"/>
              <a:t># This layer is rebuilt when a file changes in the project directory </a:t>
            </a:r>
            <a:br>
              <a:rPr lang="en-US" sz="1400" dirty="0"/>
            </a:br>
            <a:r>
              <a:rPr lang="en-US" sz="1400" dirty="0"/>
              <a:t>COPY . /go/</a:t>
            </a:r>
            <a:r>
              <a:rPr lang="en-US" sz="1400" dirty="0" err="1"/>
              <a:t>src</a:t>
            </a:r>
            <a:r>
              <a:rPr lang="en-US" sz="1400" dirty="0"/>
              <a:t>/project/ </a:t>
            </a:r>
            <a:br>
              <a:rPr lang="en-US" sz="1400" dirty="0"/>
            </a:br>
            <a:r>
              <a:rPr lang="en-US" sz="1400" dirty="0"/>
              <a:t>RUN go build -o /bin/project </a:t>
            </a:r>
          </a:p>
          <a:p>
            <a:pPr marL="0" indent="0">
              <a:buNone/>
            </a:pPr>
            <a:r>
              <a:rPr lang="en-US" sz="1400" dirty="0"/>
              <a:t># This results in a single layer image </a:t>
            </a:r>
            <a:br>
              <a:rPr lang="en-US" sz="1400" dirty="0"/>
            </a:br>
            <a:r>
              <a:rPr lang="en-US" sz="1400" dirty="0"/>
              <a:t>FROM scratch </a:t>
            </a:r>
            <a:br>
              <a:rPr lang="en-US" sz="1400" dirty="0"/>
            </a:br>
            <a:r>
              <a:rPr lang="en-US" sz="1400" dirty="0"/>
              <a:t>COPY --from=build /bin/project /bin/project </a:t>
            </a:r>
            <a:br>
              <a:rPr lang="en-US" sz="1400" dirty="0"/>
            </a:br>
            <a:r>
              <a:rPr lang="en-US" sz="1400" dirty="0"/>
              <a:t>ENTRYPOINT ["/bin/project"] </a:t>
            </a:r>
            <a:br>
              <a:rPr lang="en-US" sz="1400" dirty="0"/>
            </a:br>
            <a:r>
              <a:rPr lang="en-US" sz="1400" dirty="0"/>
              <a:t>CMD ["--help"]</a:t>
            </a:r>
            <a:endParaRPr lang="nb-NO" sz="1400" dirty="0"/>
          </a:p>
        </p:txBody>
      </p:sp>
    </p:spTree>
    <p:extLst>
      <p:ext uri="{BB962C8B-B14F-4D97-AF65-F5344CB8AC3E}">
        <p14:creationId xmlns:p14="http://schemas.microsoft.com/office/powerpoint/2010/main" val="28112504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34CF7DE-1469-43A3-916B-0460B74349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Multistage containers </a:t>
            </a:r>
            <a:r>
              <a:rPr lang="en-US" dirty="0" err="1"/>
              <a:t>cnt</a:t>
            </a:r>
            <a:r>
              <a:rPr lang="en-US" dirty="0"/>
              <a:t>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C8FC9C2B-39BA-4A50-A4F3-25A4A37BFC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93255" y="1464817"/>
            <a:ext cx="9894388" cy="5175680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/>
              <a:t>FROM  mcr.microsoft.com/dotnet/core/aspnet:2.2 AS base</a:t>
            </a:r>
          </a:p>
          <a:p>
            <a:pPr marL="0" indent="0">
              <a:buNone/>
            </a:pPr>
            <a:r>
              <a:rPr lang="en-US" sz="1800" dirty="0"/>
              <a:t>WORKDIR /app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FROM mcr.microsoft.com/dotnet/core/sdk:2.2 AS build</a:t>
            </a:r>
          </a:p>
          <a:p>
            <a:pPr marL="0" indent="0">
              <a:buNone/>
            </a:pPr>
            <a:r>
              <a:rPr lang="en-US" sz="1800" dirty="0"/>
              <a:t>WORKDIR /</a:t>
            </a:r>
            <a:r>
              <a:rPr lang="en-US" sz="1800" dirty="0" err="1"/>
              <a:t>src</a:t>
            </a:r>
            <a:endParaRPr lang="en-US" sz="1800" dirty="0"/>
          </a:p>
          <a:p>
            <a:pPr marL="0" indent="0">
              <a:buNone/>
            </a:pPr>
            <a:r>
              <a:rPr lang="en-US" sz="1800" dirty="0"/>
              <a:t>COPY . . 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FROM build AS publish</a:t>
            </a:r>
          </a:p>
          <a:p>
            <a:pPr marL="0" indent="0">
              <a:buNone/>
            </a:pPr>
            <a:r>
              <a:rPr lang="en-US" sz="1800" dirty="0"/>
              <a:t>RUN dotnet publish "</a:t>
            </a:r>
            <a:r>
              <a:rPr lang="en-US" sz="1800" dirty="0" err="1"/>
              <a:t>WebAppTest.csproj</a:t>
            </a:r>
            <a:r>
              <a:rPr lang="en-US" sz="1800" dirty="0"/>
              <a:t>" -c Release -o /app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FROM base AS final</a:t>
            </a:r>
          </a:p>
          <a:p>
            <a:pPr marL="0" indent="0">
              <a:buNone/>
            </a:pPr>
            <a:r>
              <a:rPr lang="en-US" sz="1800" dirty="0"/>
              <a:t>WORKDIR /app</a:t>
            </a:r>
          </a:p>
          <a:p>
            <a:pPr marL="0" indent="0">
              <a:buNone/>
            </a:pPr>
            <a:r>
              <a:rPr lang="en-US" sz="1800" dirty="0"/>
              <a:t>COPY --from=publish /app .</a:t>
            </a:r>
          </a:p>
          <a:p>
            <a:pPr marL="0" indent="0">
              <a:buNone/>
            </a:pPr>
            <a:r>
              <a:rPr lang="en-US" sz="1800" dirty="0"/>
              <a:t>ENTRYPOINT ["dotnet", "WebAppTest.dll"]</a:t>
            </a:r>
          </a:p>
        </p:txBody>
      </p:sp>
    </p:spTree>
    <p:extLst>
      <p:ext uri="{BB962C8B-B14F-4D97-AF65-F5344CB8AC3E}">
        <p14:creationId xmlns:p14="http://schemas.microsoft.com/office/powerpoint/2010/main" val="25067398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alpha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A02BBD1B-6398-0F40-BA4F-E079084DC24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452961" y="1860326"/>
            <a:ext cx="4467884" cy="3972352"/>
          </a:xfrm>
        </p:spPr>
        <p:txBody>
          <a:bodyPr/>
          <a:lstStyle/>
          <a:p>
            <a:r>
              <a:rPr lang="en-US" sz="3200" dirty="0">
                <a:solidFill>
                  <a:srgbClr val="333333"/>
                </a:solidFill>
              </a:rPr>
              <a:t>Who are we</a:t>
            </a:r>
          </a:p>
          <a:p>
            <a:r>
              <a:rPr lang="en-US" sz="3200" dirty="0">
                <a:solidFill>
                  <a:srgbClr val="333333"/>
                </a:solidFill>
              </a:rPr>
              <a:t>Docker</a:t>
            </a:r>
          </a:p>
          <a:p>
            <a:r>
              <a:rPr lang="en-US" sz="3200" dirty="0" err="1">
                <a:solidFill>
                  <a:srgbClr val="333333"/>
                </a:solidFill>
              </a:rPr>
              <a:t>Kubernetes</a:t>
            </a:r>
            <a:endParaRPr lang="nb-NO" sz="3200" dirty="0">
              <a:solidFill>
                <a:srgbClr val="3333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1700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Caveats</a:t>
            </a:r>
            <a:endParaRPr lang="nb-NO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Build host, determines processor architecture for end container.</a:t>
            </a:r>
          </a:p>
          <a:p>
            <a:r>
              <a:rPr lang="en-US" dirty="0"/>
              <a:t>X86/X64 build can only be run on X86/X64 hosts.</a:t>
            </a:r>
          </a:p>
          <a:p>
            <a:r>
              <a:rPr lang="en-US" dirty="0"/>
              <a:t>ARM build can only be run on ARM hosts.</a:t>
            </a:r>
          </a:p>
          <a:p>
            <a:r>
              <a:rPr lang="en-US" dirty="0"/>
              <a:t>RPI Clusters is cool, </a:t>
            </a:r>
            <a:br>
              <a:rPr lang="en-US" dirty="0"/>
            </a:br>
            <a:r>
              <a:rPr lang="en-US" dirty="0"/>
              <a:t>but more difficult….</a:t>
            </a:r>
            <a:endParaRPr lang="nb-NO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62" t="1665" r="11562" b="9584"/>
          <a:stretch/>
        </p:blipFill>
        <p:spPr>
          <a:xfrm rot="5400000">
            <a:off x="7048744" y="1619496"/>
            <a:ext cx="4875773" cy="4515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5926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– Making you own container</a:t>
            </a:r>
            <a:endParaRPr lang="nb-NO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064491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FE92D40D-C613-47BB-B752-D42282A3E16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Portable</a:t>
            </a:r>
          </a:p>
          <a:p>
            <a:r>
              <a:rPr lang="en-US" dirty="0"/>
              <a:t>Scalable</a:t>
            </a:r>
          </a:p>
          <a:p>
            <a:r>
              <a:rPr lang="en-US" dirty="0"/>
              <a:t>Extensible</a:t>
            </a:r>
          </a:p>
          <a:p>
            <a:r>
              <a:rPr lang="en-US" dirty="0"/>
              <a:t>Open source</a:t>
            </a:r>
          </a:p>
          <a:p>
            <a:r>
              <a:rPr lang="en-US" dirty="0"/>
              <a:t>Can be used both</a:t>
            </a:r>
          </a:p>
          <a:p>
            <a:pPr lvl="1"/>
            <a:r>
              <a:rPr lang="en-US" dirty="0"/>
              <a:t>Imperatively (</a:t>
            </a:r>
            <a:r>
              <a:rPr lang="en-US" dirty="0" err="1"/>
              <a:t>cmd</a:t>
            </a:r>
            <a:r>
              <a:rPr lang="en-US" dirty="0"/>
              <a:t> line)</a:t>
            </a:r>
          </a:p>
          <a:p>
            <a:pPr lvl="1"/>
            <a:r>
              <a:rPr lang="en-US" dirty="0"/>
              <a:t>Declaratively (</a:t>
            </a:r>
            <a:r>
              <a:rPr lang="en-US" dirty="0" err="1"/>
              <a:t>config</a:t>
            </a:r>
            <a:r>
              <a:rPr lang="en-US" dirty="0"/>
              <a:t>)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34E0F7F4-4316-4648-89E9-187027001DC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“Kubernetes is a portable, extensible, open-source platform for managing containerized workloads and services, that facilitates both declarative configuration and automation”</a:t>
            </a: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0AF169AA-5B9A-48AE-92DC-8095D2BDBF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 (k8s)</a:t>
            </a:r>
          </a:p>
        </p:txBody>
      </p:sp>
    </p:spTree>
    <p:extLst>
      <p:ext uri="{BB962C8B-B14F-4D97-AF65-F5344CB8AC3E}">
        <p14:creationId xmlns:p14="http://schemas.microsoft.com/office/powerpoint/2010/main" val="12261120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nb-NO" dirty="0"/>
              <a:t>Can dynamically increase/decrease instances of a given container.</a:t>
            </a:r>
          </a:p>
          <a:p>
            <a:r>
              <a:rPr lang="nb-NO" dirty="0"/>
              <a:t>Run cron jobs.</a:t>
            </a:r>
          </a:p>
          <a:p>
            <a:r>
              <a:rPr lang="nb-NO" dirty="0"/>
              <a:t>Keep track of your config</a:t>
            </a:r>
          </a:p>
          <a:p>
            <a:r>
              <a:rPr lang="nb-NO" dirty="0"/>
              <a:t>Keep track of your secrets</a:t>
            </a:r>
          </a:p>
          <a:p>
            <a:r>
              <a:rPr lang="nb-NO" dirty="0"/>
              <a:t>Can do dynamic manipulation of running instances</a:t>
            </a:r>
          </a:p>
          <a:p>
            <a:pPr lvl="1"/>
            <a:r>
              <a:rPr lang="nb-NO" dirty="0"/>
              <a:t>Log aggregations</a:t>
            </a:r>
          </a:p>
          <a:p>
            <a:pPr lvl="1"/>
            <a:r>
              <a:rPr lang="nb-NO" dirty="0"/>
              <a:t>Monitoring</a:t>
            </a:r>
          </a:p>
          <a:p>
            <a:pPr lvl="1"/>
            <a:r>
              <a:rPr lang="nb-NO" dirty="0"/>
              <a:t>Etc.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What does it do</a:t>
            </a:r>
          </a:p>
        </p:txBody>
      </p:sp>
    </p:spTree>
    <p:extLst>
      <p:ext uri="{BB962C8B-B14F-4D97-AF65-F5344CB8AC3E}">
        <p14:creationId xmlns:p14="http://schemas.microsoft.com/office/powerpoint/2010/main" val="37920885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nb-NO" dirty="0"/>
              <a:t>Can run annywhere</a:t>
            </a:r>
          </a:p>
          <a:p>
            <a:pPr lvl="1"/>
            <a:r>
              <a:rPr lang="nb-NO" dirty="0"/>
              <a:t>Different cloud providers</a:t>
            </a:r>
          </a:p>
          <a:p>
            <a:pPr lvl="1"/>
            <a:r>
              <a:rPr lang="nb-NO" dirty="0"/>
              <a:t>Bare metal/locally</a:t>
            </a:r>
          </a:p>
          <a:p>
            <a:pPr lvl="1"/>
            <a:r>
              <a:rPr lang="nb-NO" dirty="0"/>
              <a:t>Hybrid(local/any cloud)</a:t>
            </a:r>
          </a:p>
          <a:p>
            <a:r>
              <a:rPr lang="nb-NO" dirty="0"/>
              <a:t>Edge</a:t>
            </a:r>
          </a:p>
          <a:p>
            <a:pPr lvl="1"/>
            <a:r>
              <a:rPr lang="nb-NO" dirty="0"/>
              <a:t>McDonalds/BurgerKing POS solutions</a:t>
            </a:r>
          </a:p>
          <a:p>
            <a:pPr lvl="1"/>
            <a:r>
              <a:rPr lang="nb-NO" dirty="0"/>
              <a:t>Fleet services (Ruter)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What does it do, cont.</a:t>
            </a:r>
          </a:p>
        </p:txBody>
      </p:sp>
    </p:spTree>
    <p:extLst>
      <p:ext uri="{BB962C8B-B14F-4D97-AF65-F5344CB8AC3E}">
        <p14:creationId xmlns:p14="http://schemas.microsoft.com/office/powerpoint/2010/main" val="6032651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Same artifacts.</a:t>
            </a:r>
          </a:p>
          <a:p>
            <a:pPr lvl="1"/>
            <a:r>
              <a:rPr lang="en-US" dirty="0" smtClean="0"/>
              <a:t>Different </a:t>
            </a:r>
            <a:r>
              <a:rPr lang="en-US" dirty="0" err="1" smtClean="0"/>
              <a:t>config</a:t>
            </a:r>
            <a:endParaRPr lang="en-US" dirty="0" smtClean="0"/>
          </a:p>
          <a:p>
            <a:pPr lvl="1"/>
            <a:r>
              <a:rPr lang="en-US" dirty="0" smtClean="0"/>
              <a:t>Containers</a:t>
            </a:r>
          </a:p>
          <a:p>
            <a:pPr lvl="1"/>
            <a:r>
              <a:rPr lang="en-US" dirty="0" err="1" smtClean="0"/>
              <a:t>Kubernetes</a:t>
            </a:r>
            <a:r>
              <a:rPr lang="en-US" dirty="0" smtClean="0"/>
              <a:t> </a:t>
            </a:r>
            <a:r>
              <a:rPr lang="en-US" dirty="0" err="1" smtClean="0"/>
              <a:t>yaml</a:t>
            </a:r>
            <a:r>
              <a:rPr lang="en-US" dirty="0" smtClean="0"/>
              <a:t> files</a:t>
            </a:r>
          </a:p>
          <a:p>
            <a:r>
              <a:rPr lang="en-US" dirty="0" smtClean="0"/>
              <a:t>Easy to move from/to</a:t>
            </a:r>
          </a:p>
          <a:p>
            <a:pPr lvl="1"/>
            <a:r>
              <a:rPr lang="en-US" dirty="0" smtClean="0"/>
              <a:t>On </a:t>
            </a:r>
            <a:r>
              <a:rPr lang="en-US" dirty="0" err="1" smtClean="0"/>
              <a:t>prem</a:t>
            </a:r>
            <a:endParaRPr lang="en-US" dirty="0" smtClean="0"/>
          </a:p>
          <a:p>
            <a:pPr lvl="1"/>
            <a:r>
              <a:rPr lang="en-US" dirty="0" smtClean="0"/>
              <a:t>Cloud</a:t>
            </a:r>
          </a:p>
          <a:p>
            <a:pPr lvl="1"/>
            <a:r>
              <a:rPr lang="en-US" dirty="0" smtClean="0"/>
              <a:t>Hybrid</a:t>
            </a:r>
            <a:endParaRPr lang="nb-NO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One goal – Easy CI/CD pipeline ++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9609899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pipeline</a:t>
            </a:r>
            <a:endParaRPr lang="nb-NO" dirty="0"/>
          </a:p>
        </p:txBody>
      </p:sp>
      <p:sp>
        <p:nvSpPr>
          <p:cNvPr id="5" name="Rounded Rectangle 4"/>
          <p:cNvSpPr/>
          <p:nvPr/>
        </p:nvSpPr>
        <p:spPr>
          <a:xfrm>
            <a:off x="971909" y="2061712"/>
            <a:ext cx="10757140" cy="4382219"/>
          </a:xfrm>
          <a:prstGeom prst="roundRect">
            <a:avLst>
              <a:gd name="adj" fmla="val 229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6" name="Rounded Rectangle 5"/>
          <p:cNvSpPr/>
          <p:nvPr/>
        </p:nvSpPr>
        <p:spPr>
          <a:xfrm>
            <a:off x="1121434" y="2613783"/>
            <a:ext cx="1794294" cy="629727"/>
          </a:xfrm>
          <a:prstGeom prst="roundRect">
            <a:avLst>
              <a:gd name="adj" fmla="val 229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App/MS repo</a:t>
            </a:r>
            <a:endParaRPr lang="nb-NO" dirty="0"/>
          </a:p>
        </p:txBody>
      </p:sp>
      <p:sp>
        <p:nvSpPr>
          <p:cNvPr id="7" name="Right Arrow 6"/>
          <p:cNvSpPr/>
          <p:nvPr/>
        </p:nvSpPr>
        <p:spPr>
          <a:xfrm>
            <a:off x="3088257" y="2715142"/>
            <a:ext cx="1199071" cy="427008"/>
          </a:xfrm>
          <a:prstGeom prst="rightArrow">
            <a:avLst>
              <a:gd name="adj1" fmla="val 66162"/>
              <a:gd name="adj2" fmla="val 50000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Change</a:t>
            </a:r>
            <a:endParaRPr lang="nb-NO" sz="1400" dirty="0"/>
          </a:p>
        </p:txBody>
      </p:sp>
      <p:sp>
        <p:nvSpPr>
          <p:cNvPr id="8" name="Rounded Rectangle 7"/>
          <p:cNvSpPr/>
          <p:nvPr/>
        </p:nvSpPr>
        <p:spPr>
          <a:xfrm>
            <a:off x="4416725" y="3463485"/>
            <a:ext cx="1794294" cy="629727"/>
          </a:xfrm>
          <a:prstGeom prst="roundRect">
            <a:avLst>
              <a:gd name="adj" fmla="val 229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Version artifact</a:t>
            </a:r>
            <a:endParaRPr lang="nb-NO" dirty="0"/>
          </a:p>
        </p:txBody>
      </p:sp>
      <p:sp>
        <p:nvSpPr>
          <p:cNvPr id="9" name="Rounded Rectangle 8"/>
          <p:cNvSpPr/>
          <p:nvPr/>
        </p:nvSpPr>
        <p:spPr>
          <a:xfrm>
            <a:off x="4390846" y="2613783"/>
            <a:ext cx="1794294" cy="629727"/>
          </a:xfrm>
          <a:prstGeom prst="roundRect">
            <a:avLst>
              <a:gd name="adj" fmla="val 229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New container</a:t>
            </a:r>
            <a:endParaRPr lang="nb-NO" dirty="0"/>
          </a:p>
        </p:txBody>
      </p:sp>
      <p:sp>
        <p:nvSpPr>
          <p:cNvPr id="10" name="Right Arrow 9"/>
          <p:cNvSpPr/>
          <p:nvPr/>
        </p:nvSpPr>
        <p:spPr>
          <a:xfrm rot="1222739">
            <a:off x="3058741" y="3346429"/>
            <a:ext cx="1199071" cy="427008"/>
          </a:xfrm>
          <a:prstGeom prst="rightArrow">
            <a:avLst>
              <a:gd name="adj1" fmla="val 66162"/>
              <a:gd name="adj2" fmla="val 50000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Change</a:t>
            </a:r>
            <a:endParaRPr lang="nb-NO" sz="1400" dirty="0"/>
          </a:p>
        </p:txBody>
      </p:sp>
      <p:sp>
        <p:nvSpPr>
          <p:cNvPr id="11" name="Right Arrow 10"/>
          <p:cNvSpPr/>
          <p:nvPr/>
        </p:nvSpPr>
        <p:spPr>
          <a:xfrm>
            <a:off x="6259909" y="2715142"/>
            <a:ext cx="1193314" cy="427008"/>
          </a:xfrm>
          <a:prstGeom prst="rightArrow">
            <a:avLst>
              <a:gd name="adj1" fmla="val 66162"/>
              <a:gd name="adj2" fmla="val 50000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1200" dirty="0"/>
          </a:p>
        </p:txBody>
      </p:sp>
      <p:sp>
        <p:nvSpPr>
          <p:cNvPr id="13" name="Flowchart: Direct Access Storage 12"/>
          <p:cNvSpPr/>
          <p:nvPr/>
        </p:nvSpPr>
        <p:spPr>
          <a:xfrm>
            <a:off x="10131460" y="3461327"/>
            <a:ext cx="1319842" cy="631885"/>
          </a:xfrm>
          <a:prstGeom prst="flowChartMagneticDrum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repo</a:t>
            </a:r>
            <a:endParaRPr lang="nb-NO" dirty="0"/>
          </a:p>
        </p:txBody>
      </p:sp>
      <p:sp>
        <p:nvSpPr>
          <p:cNvPr id="14" name="Rounded Rectangle 13"/>
          <p:cNvSpPr/>
          <p:nvPr/>
        </p:nvSpPr>
        <p:spPr>
          <a:xfrm>
            <a:off x="1121434" y="5080938"/>
            <a:ext cx="1794294" cy="629727"/>
          </a:xfrm>
          <a:prstGeom prst="roundRect">
            <a:avLst>
              <a:gd name="adj" fmla="val 229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Config</a:t>
            </a:r>
            <a:r>
              <a:rPr lang="en-US" dirty="0" smtClean="0"/>
              <a:t> repo</a:t>
            </a:r>
            <a:endParaRPr lang="nb-NO" dirty="0"/>
          </a:p>
        </p:txBody>
      </p:sp>
      <p:sp>
        <p:nvSpPr>
          <p:cNvPr id="15" name="Right Arrow 14"/>
          <p:cNvSpPr/>
          <p:nvPr/>
        </p:nvSpPr>
        <p:spPr>
          <a:xfrm>
            <a:off x="3088256" y="5182297"/>
            <a:ext cx="1199071" cy="427008"/>
          </a:xfrm>
          <a:prstGeom prst="rightArrow">
            <a:avLst>
              <a:gd name="adj1" fmla="val 66162"/>
              <a:gd name="adj2" fmla="val 50000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Change</a:t>
            </a:r>
            <a:endParaRPr lang="nb-NO" sz="1400" dirty="0"/>
          </a:p>
        </p:txBody>
      </p:sp>
      <p:sp>
        <p:nvSpPr>
          <p:cNvPr id="16" name="Rounded Rectangle 15"/>
          <p:cNvSpPr/>
          <p:nvPr/>
        </p:nvSpPr>
        <p:spPr>
          <a:xfrm>
            <a:off x="4416725" y="5080938"/>
            <a:ext cx="1794294" cy="629727"/>
          </a:xfrm>
          <a:prstGeom prst="roundRect">
            <a:avLst>
              <a:gd name="adj" fmla="val 229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Verify </a:t>
            </a:r>
            <a:r>
              <a:rPr lang="en-US" dirty="0" err="1" smtClean="0"/>
              <a:t>config</a:t>
            </a:r>
            <a:endParaRPr lang="nb-NO" dirty="0"/>
          </a:p>
        </p:txBody>
      </p:sp>
      <p:sp>
        <p:nvSpPr>
          <p:cNvPr id="17" name="Rounded Rectangle 16"/>
          <p:cNvSpPr/>
          <p:nvPr/>
        </p:nvSpPr>
        <p:spPr>
          <a:xfrm>
            <a:off x="7596965" y="5080937"/>
            <a:ext cx="1794294" cy="629727"/>
          </a:xfrm>
          <a:prstGeom prst="roundRect">
            <a:avLst>
              <a:gd name="adj" fmla="val 229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Update </a:t>
            </a:r>
            <a:r>
              <a:rPr lang="en-US" dirty="0" err="1" smtClean="0"/>
              <a:t>config</a:t>
            </a:r>
            <a:endParaRPr lang="nb-NO" dirty="0"/>
          </a:p>
        </p:txBody>
      </p:sp>
      <p:sp>
        <p:nvSpPr>
          <p:cNvPr id="18" name="Right Arrow 17"/>
          <p:cNvSpPr/>
          <p:nvPr/>
        </p:nvSpPr>
        <p:spPr>
          <a:xfrm>
            <a:off x="6350479" y="5182298"/>
            <a:ext cx="1163129" cy="427008"/>
          </a:xfrm>
          <a:prstGeom prst="rightArrow">
            <a:avLst>
              <a:gd name="adj1" fmla="val 66162"/>
              <a:gd name="adj2" fmla="val 50000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Config</a:t>
            </a:r>
            <a:endParaRPr lang="nb-NO" sz="1400" dirty="0"/>
          </a:p>
        </p:txBody>
      </p:sp>
      <p:sp>
        <p:nvSpPr>
          <p:cNvPr id="19" name="Right Arrow 18"/>
          <p:cNvSpPr/>
          <p:nvPr/>
        </p:nvSpPr>
        <p:spPr>
          <a:xfrm rot="2176896">
            <a:off x="6188684" y="4349376"/>
            <a:ext cx="1521561" cy="427008"/>
          </a:xfrm>
          <a:prstGeom prst="rightArrow">
            <a:avLst>
              <a:gd name="adj1" fmla="val 66162"/>
              <a:gd name="adj2" fmla="val 50000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Version </a:t>
            </a:r>
            <a:r>
              <a:rPr lang="en-US" sz="1400" dirty="0" err="1" smtClean="0"/>
              <a:t>num</a:t>
            </a:r>
            <a:endParaRPr lang="nb-NO" sz="1400" dirty="0"/>
          </a:p>
        </p:txBody>
      </p:sp>
      <p:sp>
        <p:nvSpPr>
          <p:cNvPr id="20" name="Rounded Rectangle 19"/>
          <p:cNvSpPr/>
          <p:nvPr/>
        </p:nvSpPr>
        <p:spPr>
          <a:xfrm>
            <a:off x="7525191" y="2593656"/>
            <a:ext cx="1627435" cy="629727"/>
          </a:xfrm>
          <a:prstGeom prst="roundRect">
            <a:avLst>
              <a:gd name="adj" fmla="val 229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Tag container</a:t>
            </a:r>
            <a:endParaRPr lang="nb-NO" dirty="0"/>
          </a:p>
        </p:txBody>
      </p:sp>
      <p:sp>
        <p:nvSpPr>
          <p:cNvPr id="22" name="Right Arrow 21"/>
          <p:cNvSpPr/>
          <p:nvPr/>
        </p:nvSpPr>
        <p:spPr>
          <a:xfrm rot="20883703">
            <a:off x="6311253" y="3378063"/>
            <a:ext cx="1521561" cy="427008"/>
          </a:xfrm>
          <a:prstGeom prst="rightArrow">
            <a:avLst>
              <a:gd name="adj1" fmla="val 66162"/>
              <a:gd name="adj2" fmla="val 50000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Version </a:t>
            </a:r>
            <a:r>
              <a:rPr lang="en-US" sz="1400" dirty="0" err="1" smtClean="0"/>
              <a:t>num</a:t>
            </a:r>
            <a:endParaRPr lang="nb-NO" sz="1400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3203" y="4961871"/>
            <a:ext cx="959643" cy="931653"/>
          </a:xfrm>
          <a:prstGeom prst="rect">
            <a:avLst/>
          </a:prstGeom>
        </p:spPr>
      </p:pic>
      <p:sp>
        <p:nvSpPr>
          <p:cNvPr id="24" name="Right Arrow 23"/>
          <p:cNvSpPr/>
          <p:nvPr/>
        </p:nvSpPr>
        <p:spPr>
          <a:xfrm>
            <a:off x="9519964" y="5182296"/>
            <a:ext cx="805851" cy="427008"/>
          </a:xfrm>
          <a:prstGeom prst="rightArrow">
            <a:avLst>
              <a:gd name="adj1" fmla="val 66162"/>
              <a:gd name="adj2" fmla="val 50000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Apply</a:t>
            </a:r>
            <a:endParaRPr lang="nb-NO" sz="1400" dirty="0"/>
          </a:p>
        </p:txBody>
      </p:sp>
      <p:sp>
        <p:nvSpPr>
          <p:cNvPr id="25" name="Right Arrow 24"/>
          <p:cNvSpPr/>
          <p:nvPr/>
        </p:nvSpPr>
        <p:spPr>
          <a:xfrm rot="1742298">
            <a:off x="9181257" y="2876558"/>
            <a:ext cx="1193314" cy="427008"/>
          </a:xfrm>
          <a:prstGeom prst="rightArrow">
            <a:avLst>
              <a:gd name="adj1" fmla="val 66162"/>
              <a:gd name="adj2" fmla="val 50000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Push to repo</a:t>
            </a:r>
            <a:endParaRPr lang="nb-NO" sz="1200" dirty="0"/>
          </a:p>
        </p:txBody>
      </p:sp>
      <p:sp>
        <p:nvSpPr>
          <p:cNvPr id="26" name="Right Arrow 25"/>
          <p:cNvSpPr/>
          <p:nvPr/>
        </p:nvSpPr>
        <p:spPr>
          <a:xfrm rot="4315184">
            <a:off x="10299906" y="4349376"/>
            <a:ext cx="663730" cy="427008"/>
          </a:xfrm>
          <a:prstGeom prst="rightArrow">
            <a:avLst>
              <a:gd name="adj1" fmla="val 66162"/>
              <a:gd name="adj2" fmla="val 50000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Pull</a:t>
            </a:r>
            <a:endParaRPr lang="nb-NO" sz="1200" dirty="0"/>
          </a:p>
        </p:txBody>
      </p:sp>
    </p:spTree>
    <p:extLst>
      <p:ext uri="{BB962C8B-B14F-4D97-AF65-F5344CB8AC3E}">
        <p14:creationId xmlns:p14="http://schemas.microsoft.com/office/powerpoint/2010/main" val="21002012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– CI/CD pipeline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486387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nb-NO" dirty="0"/>
              <a:t>The excact technology is NOT important</a:t>
            </a:r>
          </a:p>
          <a:p>
            <a:r>
              <a:rPr lang="nb-NO" dirty="0"/>
              <a:t>Mindset/methodology IS important</a:t>
            </a:r>
          </a:p>
          <a:p>
            <a:r>
              <a:rPr lang="nb-NO" dirty="0"/>
              <a:t>COTS – Comercial off the Shelf.</a:t>
            </a:r>
          </a:p>
          <a:p>
            <a:r>
              <a:rPr lang="nb-NO" dirty="0"/>
              <a:t>Not reinventing the wheel</a:t>
            </a:r>
          </a:p>
          <a:p>
            <a:r>
              <a:rPr lang="nb-NO" dirty="0"/>
              <a:t>Custom code, for custom/spesific problems</a:t>
            </a:r>
          </a:p>
          <a:p>
            <a:endParaRPr lang="nb-NO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The important stuff</a:t>
            </a:r>
          </a:p>
        </p:txBody>
      </p:sp>
    </p:spTree>
    <p:extLst>
      <p:ext uri="{BB962C8B-B14F-4D97-AF65-F5344CB8AC3E}">
        <p14:creationId xmlns:p14="http://schemas.microsoft.com/office/powerpoint/2010/main" val="1131122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nb-NO" dirty="0"/>
              <a:t>Cluster</a:t>
            </a:r>
          </a:p>
          <a:p>
            <a:r>
              <a:rPr lang="nb-NO" dirty="0"/>
              <a:t>Node</a:t>
            </a:r>
          </a:p>
          <a:p>
            <a:r>
              <a:rPr lang="nb-NO" dirty="0"/>
              <a:t>Namespace</a:t>
            </a:r>
          </a:p>
          <a:p>
            <a:r>
              <a:rPr lang="nb-NO" dirty="0"/>
              <a:t>Deployment</a:t>
            </a:r>
          </a:p>
          <a:p>
            <a:r>
              <a:rPr lang="nb-NO" dirty="0"/>
              <a:t>Deamonset</a:t>
            </a:r>
          </a:p>
          <a:p>
            <a:r>
              <a:rPr lang="nb-NO" dirty="0"/>
              <a:t>Replicaset</a:t>
            </a:r>
          </a:p>
          <a:p>
            <a:r>
              <a:rPr lang="nb-NO" dirty="0"/>
              <a:t>Pod</a:t>
            </a:r>
          </a:p>
          <a:p>
            <a:r>
              <a:rPr lang="nb-NO" dirty="0"/>
              <a:t>Service</a:t>
            </a:r>
          </a:p>
          <a:p>
            <a:r>
              <a:rPr lang="nb-NO" dirty="0"/>
              <a:t>Ingress</a:t>
            </a:r>
          </a:p>
          <a:p>
            <a:endParaRPr lang="nb-NO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nb-NO" dirty="0"/>
              <a:t>Volumes</a:t>
            </a:r>
          </a:p>
          <a:p>
            <a:r>
              <a:rPr lang="nb-NO" dirty="0"/>
              <a:t>VolumeClaims</a:t>
            </a:r>
          </a:p>
          <a:p>
            <a:r>
              <a:rPr lang="nb-NO" dirty="0"/>
              <a:t>StorageClasses</a:t>
            </a:r>
          </a:p>
          <a:p>
            <a:r>
              <a:rPr lang="nb-NO" dirty="0"/>
              <a:t>Job</a:t>
            </a:r>
          </a:p>
          <a:p>
            <a:r>
              <a:rPr lang="nb-NO" dirty="0" smtClean="0"/>
              <a:t>Cronjob</a:t>
            </a:r>
          </a:p>
          <a:p>
            <a:r>
              <a:rPr lang="nb-NO" dirty="0"/>
              <a:t>HorizontalPodAutoscaler</a:t>
            </a:r>
          </a:p>
          <a:p>
            <a:endParaRPr lang="nb-NO" dirty="0" smtClean="0"/>
          </a:p>
          <a:p>
            <a:endParaRPr lang="nb-NO" dirty="0"/>
          </a:p>
          <a:p>
            <a:endParaRPr lang="nb-NO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K8s – Artifacts</a:t>
            </a:r>
          </a:p>
        </p:txBody>
      </p:sp>
    </p:spTree>
    <p:extLst>
      <p:ext uri="{BB962C8B-B14F-4D97-AF65-F5344CB8AC3E}">
        <p14:creationId xmlns:p14="http://schemas.microsoft.com/office/powerpoint/2010/main" val="16493433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C2DD3DA-EAD1-4047-A64B-2273C112F5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Kurt </a:t>
            </a:r>
            <a:r>
              <a:rPr lang="en-US" dirty="0"/>
              <a:t>- </a:t>
            </a:r>
            <a:r>
              <a:rPr lang="en-US" dirty="0" err="1"/>
              <a:t>Amende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8A96FDFA-7142-4532-B039-FEA4B0E39A8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Worked in </a:t>
            </a:r>
            <a:r>
              <a:rPr lang="en-US" dirty="0" err="1"/>
              <a:t>Knowit</a:t>
            </a:r>
            <a:r>
              <a:rPr lang="en-US" dirty="0"/>
              <a:t> </a:t>
            </a:r>
            <a:r>
              <a:rPr lang="en-US" dirty="0" err="1"/>
              <a:t>Amende</a:t>
            </a:r>
            <a:r>
              <a:rPr lang="en-US" dirty="0"/>
              <a:t> since Nov. 2017</a:t>
            </a:r>
          </a:p>
          <a:p>
            <a:r>
              <a:rPr lang="en-US" dirty="0"/>
              <a:t>Worked with docker for 4 years</a:t>
            </a:r>
          </a:p>
          <a:p>
            <a:r>
              <a:rPr lang="en-US" dirty="0"/>
              <a:t>Worked With Kubernetes for 1+ year.</a:t>
            </a:r>
          </a:p>
          <a:p>
            <a:pPr lvl="1"/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822095FE-9293-4A46-A1C1-C4C33D0676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133086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nb-NO" dirty="0" smtClean="0"/>
              <a:t>Deployment (deploy)</a:t>
            </a:r>
          </a:p>
          <a:p>
            <a:pPr lvl="1"/>
            <a:r>
              <a:rPr lang="nb-NO" dirty="0" smtClean="0"/>
              <a:t>What is deployed</a:t>
            </a:r>
          </a:p>
          <a:p>
            <a:r>
              <a:rPr lang="nb-NO" dirty="0"/>
              <a:t>ReplicaSet (rs)</a:t>
            </a:r>
          </a:p>
          <a:p>
            <a:pPr lvl="1"/>
            <a:r>
              <a:rPr lang="nb-NO" dirty="0"/>
              <a:t>How many instances(pods)</a:t>
            </a:r>
          </a:p>
          <a:p>
            <a:r>
              <a:rPr lang="en-US" dirty="0" smtClean="0"/>
              <a:t>Pod</a:t>
            </a:r>
            <a:endParaRPr lang="en-US" dirty="0"/>
          </a:p>
          <a:p>
            <a:pPr lvl="1"/>
            <a:r>
              <a:rPr lang="en-US" dirty="0"/>
              <a:t>The </a:t>
            </a:r>
            <a:r>
              <a:rPr lang="en-US" dirty="0" smtClean="0"/>
              <a:t>actual </a:t>
            </a:r>
            <a:r>
              <a:rPr lang="en-US" dirty="0"/>
              <a:t>running </a:t>
            </a:r>
            <a:r>
              <a:rPr lang="en-US" dirty="0" smtClean="0"/>
              <a:t>instances</a:t>
            </a:r>
          </a:p>
          <a:p>
            <a:pPr lvl="1"/>
            <a:endParaRPr lang="nb-NO" dirty="0" smtClean="0"/>
          </a:p>
          <a:p>
            <a:endParaRPr lang="nb-NO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nb-NO" dirty="0" smtClean="0"/>
              <a:t>Service </a:t>
            </a:r>
            <a:r>
              <a:rPr lang="nb-NO" dirty="0"/>
              <a:t>(svc)</a:t>
            </a:r>
          </a:p>
          <a:p>
            <a:pPr lvl="1"/>
            <a:r>
              <a:rPr lang="nb-NO" dirty="0"/>
              <a:t>How the deployment is exposed</a:t>
            </a:r>
          </a:p>
          <a:p>
            <a:pPr lvl="2"/>
            <a:r>
              <a:rPr lang="nb-NO" dirty="0"/>
              <a:t>ClusterIp (only available in the cluster)</a:t>
            </a:r>
          </a:p>
          <a:p>
            <a:pPr lvl="2"/>
            <a:r>
              <a:rPr lang="nb-NO" dirty="0"/>
              <a:t>NodePort (bound to the nodes NW adapter)</a:t>
            </a:r>
          </a:p>
          <a:p>
            <a:pPr lvl="2"/>
            <a:r>
              <a:rPr lang="nb-NO" dirty="0" smtClean="0"/>
              <a:t>LoadBalancer</a:t>
            </a:r>
          </a:p>
          <a:p>
            <a:r>
              <a:rPr lang="nb-NO" dirty="0" smtClean="0"/>
              <a:t>Ingress (ing)</a:t>
            </a:r>
          </a:p>
          <a:p>
            <a:pPr lvl="1"/>
            <a:r>
              <a:rPr lang="nb-NO" dirty="0" smtClean="0"/>
              <a:t>Routes external traffic</a:t>
            </a:r>
          </a:p>
          <a:p>
            <a:pPr lvl="1"/>
            <a:r>
              <a:rPr lang="nb-NO" dirty="0" smtClean="0"/>
              <a:t>To service</a:t>
            </a:r>
            <a:r>
              <a:rPr lang="nb-NO" dirty="0"/>
              <a:t/>
            </a:r>
            <a:br>
              <a:rPr lang="nb-NO" dirty="0"/>
            </a:br>
            <a:endParaRPr lang="nb-NO" dirty="0"/>
          </a:p>
          <a:p>
            <a:endParaRPr lang="nb-NO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K8s- Artifacts cont.</a:t>
            </a:r>
          </a:p>
        </p:txBody>
      </p:sp>
    </p:spTree>
    <p:extLst>
      <p:ext uri="{BB962C8B-B14F-4D97-AF65-F5344CB8AC3E}">
        <p14:creationId xmlns:p14="http://schemas.microsoft.com/office/powerpoint/2010/main" val="27807315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Lifecycle of a deployment</a:t>
            </a:r>
            <a:endParaRPr lang="nb-NO" dirty="0"/>
          </a:p>
        </p:txBody>
      </p:sp>
      <p:sp>
        <p:nvSpPr>
          <p:cNvPr id="3" name="Rounded Rectangle 2"/>
          <p:cNvSpPr/>
          <p:nvPr/>
        </p:nvSpPr>
        <p:spPr>
          <a:xfrm>
            <a:off x="1304925" y="1440647"/>
            <a:ext cx="10111628" cy="5343525"/>
          </a:xfrm>
          <a:prstGeom prst="roundRect">
            <a:avLst>
              <a:gd name="adj" fmla="val 2763"/>
            </a:avLst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smtClean="0">
                <a:solidFill>
                  <a:schemeClr val="bg2"/>
                </a:solidFill>
              </a:rPr>
              <a:t>Cluster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4901663" y="1983572"/>
            <a:ext cx="2918152" cy="801505"/>
          </a:xfrm>
          <a:prstGeom prst="roundRect">
            <a:avLst>
              <a:gd name="adj" fmla="val 2763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Deployment</a:t>
            </a:r>
            <a:endParaRPr lang="nb-NO" dirty="0">
              <a:solidFill>
                <a:schemeClr val="tx1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8354964" y="3751584"/>
            <a:ext cx="2840831" cy="813413"/>
          </a:xfrm>
          <a:prstGeom prst="roundRect">
            <a:avLst>
              <a:gd name="adj" fmla="val 2763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Service</a:t>
            </a:r>
            <a:endParaRPr lang="nb-NO" dirty="0">
              <a:solidFill>
                <a:schemeClr val="tx1"/>
              </a:solidFill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1559719" y="3763492"/>
            <a:ext cx="2918152" cy="801505"/>
          </a:xfrm>
          <a:prstGeom prst="roundRect">
            <a:avLst>
              <a:gd name="adj" fmla="val 2763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Replicaset</a:t>
            </a:r>
            <a:endParaRPr lang="en-US" dirty="0" smtClean="0">
              <a:solidFill>
                <a:schemeClr val="tx1"/>
              </a:solidFill>
            </a:endParaRPr>
          </a:p>
          <a:p>
            <a:pPr algn="ctr"/>
            <a:endParaRPr lang="nb-NO" dirty="0">
              <a:solidFill>
                <a:schemeClr val="tx1"/>
              </a:solidFill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4168589" y="5622831"/>
            <a:ext cx="1304505" cy="801505"/>
          </a:xfrm>
          <a:prstGeom prst="roundRect">
            <a:avLst>
              <a:gd name="adj" fmla="val 2763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Pod1</a:t>
            </a:r>
          </a:p>
          <a:p>
            <a:pPr algn="ctr"/>
            <a:endParaRPr lang="nb-NO" dirty="0">
              <a:solidFill>
                <a:schemeClr val="tx1"/>
              </a:solidFill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7097734" y="5622829"/>
            <a:ext cx="1304505" cy="801505"/>
          </a:xfrm>
          <a:prstGeom prst="roundRect">
            <a:avLst>
              <a:gd name="adj" fmla="val 2763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Pod3</a:t>
            </a:r>
          </a:p>
          <a:p>
            <a:pPr algn="ctr"/>
            <a:endParaRPr lang="nb-NO" dirty="0">
              <a:solidFill>
                <a:schemeClr val="tx1"/>
              </a:solidFill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5627665" y="5622830"/>
            <a:ext cx="1304505" cy="801505"/>
          </a:xfrm>
          <a:prstGeom prst="roundRect">
            <a:avLst>
              <a:gd name="adj" fmla="val 2763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Pod2</a:t>
            </a:r>
          </a:p>
          <a:p>
            <a:pPr algn="ctr"/>
            <a:endParaRPr lang="nb-NO" dirty="0">
              <a:solidFill>
                <a:schemeClr val="tx1"/>
              </a:solidFill>
            </a:endParaRPr>
          </a:p>
        </p:txBody>
      </p:sp>
      <p:sp>
        <p:nvSpPr>
          <p:cNvPr id="20" name="Right Arrow 19"/>
          <p:cNvSpPr/>
          <p:nvPr/>
        </p:nvSpPr>
        <p:spPr>
          <a:xfrm rot="8813462">
            <a:off x="3470726" y="2584688"/>
            <a:ext cx="1277470" cy="833718"/>
          </a:xfrm>
          <a:prstGeom prst="rightArrow">
            <a:avLst>
              <a:gd name="adj1" fmla="val 30906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1" name="Right Arrow 20"/>
          <p:cNvSpPr/>
          <p:nvPr/>
        </p:nvSpPr>
        <p:spPr>
          <a:xfrm rot="2342971">
            <a:off x="2699034" y="4813205"/>
            <a:ext cx="1277470" cy="833718"/>
          </a:xfrm>
          <a:prstGeom prst="rightArrow">
            <a:avLst>
              <a:gd name="adj1" fmla="val 30906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2" name="Right Arrow 21"/>
          <p:cNvSpPr/>
          <p:nvPr/>
        </p:nvSpPr>
        <p:spPr>
          <a:xfrm rot="8385324">
            <a:off x="6961599" y="4421835"/>
            <a:ext cx="1277470" cy="833718"/>
          </a:xfrm>
          <a:prstGeom prst="rightArrow">
            <a:avLst>
              <a:gd name="adj1" fmla="val 30906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5776543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ounded Rectangle 46"/>
          <p:cNvSpPr/>
          <p:nvPr/>
        </p:nvSpPr>
        <p:spPr>
          <a:xfrm>
            <a:off x="1304925" y="1428750"/>
            <a:ext cx="7077074" cy="5343525"/>
          </a:xfrm>
          <a:prstGeom prst="roundRect">
            <a:avLst>
              <a:gd name="adj" fmla="val 2763"/>
            </a:avLst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Host system (Node)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8534399" y="1428750"/>
            <a:ext cx="3267075" cy="5343525"/>
          </a:xfrm>
          <a:prstGeom prst="roundRect">
            <a:avLst>
              <a:gd name="adj" fmla="val 2763"/>
            </a:avLst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Client host</a:t>
            </a:r>
          </a:p>
        </p:txBody>
      </p:sp>
      <p:sp>
        <p:nvSpPr>
          <p:cNvPr id="45" name="Tittel 2">
            <a:extLst>
              <a:ext uri="{FF2B5EF4-FFF2-40B4-BE49-F238E27FC236}">
                <a16:creationId xmlns="" xmlns:a16="http://schemas.microsoft.com/office/drawing/2014/main" id="{A4F72E5D-8B8F-8C49-A766-E81DB77920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075" y="428627"/>
            <a:ext cx="9484125" cy="781048"/>
          </a:xfrm>
        </p:spPr>
        <p:txBody>
          <a:bodyPr/>
          <a:lstStyle/>
          <a:p>
            <a:r>
              <a:rPr lang="nb-NO" sz="4500" dirty="0">
                <a:solidFill>
                  <a:schemeClr val="tx1"/>
                </a:solidFill>
              </a:rPr>
              <a:t>Kubernetes «physical» model</a:t>
            </a:r>
          </a:p>
        </p:txBody>
      </p:sp>
      <p:sp>
        <p:nvSpPr>
          <p:cNvPr id="46" name="Rounded Rectangle 45"/>
          <p:cNvSpPr/>
          <p:nvPr/>
        </p:nvSpPr>
        <p:spPr>
          <a:xfrm>
            <a:off x="1559719" y="1995482"/>
            <a:ext cx="2876550" cy="4257675"/>
          </a:xfrm>
          <a:prstGeom prst="roundRect">
            <a:avLst>
              <a:gd name="adj" fmla="val 2763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Docker</a:t>
            </a:r>
            <a:r>
              <a:rPr lang="en-US" dirty="0">
                <a:solidFill>
                  <a:schemeClr val="tx1"/>
                </a:solidFill>
              </a:rPr>
              <a:t> VM</a:t>
            </a:r>
            <a:endParaRPr lang="nb-NO" dirty="0">
              <a:solidFill>
                <a:schemeClr val="tx1"/>
              </a:solidFill>
            </a:endParaRPr>
          </a:p>
        </p:txBody>
      </p:sp>
      <p:sp>
        <p:nvSpPr>
          <p:cNvPr id="54" name="Rounded Rectangle 53"/>
          <p:cNvSpPr/>
          <p:nvPr/>
        </p:nvSpPr>
        <p:spPr>
          <a:xfrm>
            <a:off x="1895477" y="2716998"/>
            <a:ext cx="2209798" cy="407202"/>
          </a:xfrm>
          <a:prstGeom prst="roundRect">
            <a:avLst>
              <a:gd name="adj" fmla="val 2763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API </a:t>
            </a:r>
            <a:r>
              <a:rPr lang="en-US" dirty="0" err="1">
                <a:solidFill>
                  <a:schemeClr val="tx1"/>
                </a:solidFill>
              </a:rPr>
              <a:t>srv</a:t>
            </a:r>
            <a:endParaRPr lang="nb-NO" dirty="0">
              <a:solidFill>
                <a:schemeClr val="tx1"/>
              </a:solidFill>
            </a:endParaRPr>
          </a:p>
        </p:txBody>
      </p:sp>
      <p:sp>
        <p:nvSpPr>
          <p:cNvPr id="48" name="Rounded Rectangle 47"/>
          <p:cNvSpPr/>
          <p:nvPr/>
        </p:nvSpPr>
        <p:spPr>
          <a:xfrm>
            <a:off x="5141117" y="1983573"/>
            <a:ext cx="2840831" cy="4257675"/>
          </a:xfrm>
          <a:prstGeom prst="roundRect">
            <a:avLst>
              <a:gd name="adj" fmla="val 2763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Kubelet</a:t>
            </a:r>
            <a:endParaRPr lang="nb-NO" dirty="0">
              <a:solidFill>
                <a:schemeClr val="tx1"/>
              </a:solidFill>
            </a:endParaRPr>
          </a:p>
        </p:txBody>
      </p:sp>
      <p:sp>
        <p:nvSpPr>
          <p:cNvPr id="53" name="Rounded Rectangle 52"/>
          <p:cNvSpPr/>
          <p:nvPr/>
        </p:nvSpPr>
        <p:spPr>
          <a:xfrm>
            <a:off x="1893095" y="3343256"/>
            <a:ext cx="2209798" cy="407202"/>
          </a:xfrm>
          <a:prstGeom prst="roundRect">
            <a:avLst>
              <a:gd name="adj" fmla="val 2763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Etcd</a:t>
            </a:r>
            <a:endParaRPr lang="nb-NO" dirty="0">
              <a:solidFill>
                <a:schemeClr val="tx1"/>
              </a:solidFill>
            </a:endParaRPr>
          </a:p>
        </p:txBody>
      </p:sp>
      <p:sp>
        <p:nvSpPr>
          <p:cNvPr id="79" name="Rounded Rectangle 78"/>
          <p:cNvSpPr/>
          <p:nvPr/>
        </p:nvSpPr>
        <p:spPr>
          <a:xfrm>
            <a:off x="1895477" y="3956433"/>
            <a:ext cx="2209798" cy="407202"/>
          </a:xfrm>
          <a:prstGeom prst="roundRect">
            <a:avLst>
              <a:gd name="adj" fmla="val 2763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DNS</a:t>
            </a:r>
            <a:endParaRPr lang="nb-NO" dirty="0">
              <a:solidFill>
                <a:schemeClr val="tx1"/>
              </a:solidFill>
            </a:endParaRPr>
          </a:p>
        </p:txBody>
      </p:sp>
      <p:sp>
        <p:nvSpPr>
          <p:cNvPr id="81" name="Rounded Rectangle 80"/>
          <p:cNvSpPr/>
          <p:nvPr/>
        </p:nvSpPr>
        <p:spPr>
          <a:xfrm>
            <a:off x="1893095" y="4582710"/>
            <a:ext cx="2209798" cy="407202"/>
          </a:xfrm>
          <a:prstGeom prst="roundRect">
            <a:avLst>
              <a:gd name="adj" fmla="val 2763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Scheduler</a:t>
            </a:r>
            <a:endParaRPr lang="nb-NO" dirty="0">
              <a:solidFill>
                <a:schemeClr val="tx1"/>
              </a:solidFill>
            </a:endParaRPr>
          </a:p>
        </p:txBody>
      </p:sp>
      <p:cxnSp>
        <p:nvCxnSpPr>
          <p:cNvPr id="16" name="Straight Arrow Connector 15"/>
          <p:cNvCxnSpPr>
            <a:stCxn id="48" idx="1"/>
            <a:endCxn id="46" idx="3"/>
          </p:cNvCxnSpPr>
          <p:nvPr/>
        </p:nvCxnSpPr>
        <p:spPr>
          <a:xfrm flipH="1">
            <a:off x="4436269" y="4112411"/>
            <a:ext cx="704848" cy="1190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ounded Rectangle 82"/>
          <p:cNvSpPr/>
          <p:nvPr/>
        </p:nvSpPr>
        <p:spPr>
          <a:xfrm>
            <a:off x="9505950" y="1981201"/>
            <a:ext cx="1271588" cy="657224"/>
          </a:xfrm>
          <a:prstGeom prst="roundRect">
            <a:avLst>
              <a:gd name="adj" fmla="val 2763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tx1"/>
                </a:solidFill>
              </a:rPr>
              <a:t>Minicube</a:t>
            </a:r>
            <a:r>
              <a:rPr lang="en-US" sz="1400" dirty="0">
                <a:solidFill>
                  <a:schemeClr val="tx1"/>
                </a:solidFill>
              </a:rPr>
              <a:t> CLI</a:t>
            </a:r>
          </a:p>
        </p:txBody>
      </p:sp>
      <p:sp>
        <p:nvSpPr>
          <p:cNvPr id="86" name="Rounded Rectangle 85"/>
          <p:cNvSpPr/>
          <p:nvPr/>
        </p:nvSpPr>
        <p:spPr>
          <a:xfrm>
            <a:off x="9505950" y="2943225"/>
            <a:ext cx="1271588" cy="657224"/>
          </a:xfrm>
          <a:prstGeom prst="roundRect">
            <a:avLst>
              <a:gd name="adj" fmla="val 2763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tx1"/>
                </a:solidFill>
              </a:rPr>
              <a:t>Kubectl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7" name="Rounded Rectangle 86"/>
          <p:cNvSpPr/>
          <p:nvPr/>
        </p:nvSpPr>
        <p:spPr>
          <a:xfrm>
            <a:off x="9505950" y="3840953"/>
            <a:ext cx="1271588" cy="657224"/>
          </a:xfrm>
          <a:prstGeom prst="roundRect">
            <a:avLst>
              <a:gd name="adj" fmla="val 2763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k9s</a:t>
            </a:r>
          </a:p>
        </p:txBody>
      </p:sp>
    </p:spTree>
    <p:extLst>
      <p:ext uri="{BB962C8B-B14F-4D97-AF65-F5344CB8AC3E}">
        <p14:creationId xmlns:p14="http://schemas.microsoft.com/office/powerpoint/2010/main" val="473626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>
          <a:xfrm>
            <a:off x="1762125" y="1428750"/>
            <a:ext cx="9058275" cy="5343525"/>
          </a:xfrm>
          <a:prstGeom prst="roundRect">
            <a:avLst>
              <a:gd name="adj" fmla="val 2763"/>
            </a:avLst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Host machine</a:t>
            </a:r>
            <a:endParaRPr lang="nb-NO" dirty="0">
              <a:solidFill>
                <a:schemeClr val="bg2"/>
              </a:solidFill>
            </a:endParaRPr>
          </a:p>
        </p:txBody>
      </p:sp>
      <p:sp>
        <p:nvSpPr>
          <p:cNvPr id="47" name="Rounded Rectangle 46"/>
          <p:cNvSpPr/>
          <p:nvPr/>
        </p:nvSpPr>
        <p:spPr>
          <a:xfrm>
            <a:off x="2102644" y="1981201"/>
            <a:ext cx="6963718" cy="4257675"/>
          </a:xfrm>
          <a:prstGeom prst="roundRect">
            <a:avLst>
              <a:gd name="adj" fmla="val 276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VM - </a:t>
            </a:r>
            <a:r>
              <a:rPr lang="en-US" dirty="0" err="1">
                <a:solidFill>
                  <a:schemeClr val="tx1"/>
                </a:solidFill>
              </a:rPr>
              <a:t>Minicube</a:t>
            </a:r>
            <a:endParaRPr lang="nb-NO" dirty="0">
              <a:solidFill>
                <a:schemeClr val="tx1"/>
              </a:solidFill>
            </a:endParaRPr>
          </a:p>
        </p:txBody>
      </p:sp>
      <p:sp>
        <p:nvSpPr>
          <p:cNvPr id="45" name="Tittel 2">
            <a:extLst>
              <a:ext uri="{FF2B5EF4-FFF2-40B4-BE49-F238E27FC236}">
                <a16:creationId xmlns="" xmlns:a16="http://schemas.microsoft.com/office/drawing/2014/main" id="{A4F72E5D-8B8F-8C49-A766-E81DB77920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075" y="428627"/>
            <a:ext cx="9484125" cy="1052762"/>
          </a:xfrm>
        </p:spPr>
        <p:txBody>
          <a:bodyPr/>
          <a:lstStyle/>
          <a:p>
            <a:r>
              <a:rPr lang="nb-NO" sz="4500" dirty="0">
                <a:solidFill>
                  <a:schemeClr val="tx1"/>
                </a:solidFill>
              </a:rPr>
              <a:t>Minikube – «physical» model</a:t>
            </a:r>
          </a:p>
        </p:txBody>
      </p:sp>
      <p:sp>
        <p:nvSpPr>
          <p:cNvPr id="46" name="Rounded Rectangle 45"/>
          <p:cNvSpPr/>
          <p:nvPr/>
        </p:nvSpPr>
        <p:spPr>
          <a:xfrm>
            <a:off x="6998906" y="2431248"/>
            <a:ext cx="1762125" cy="3531402"/>
          </a:xfrm>
          <a:prstGeom prst="roundRect">
            <a:avLst>
              <a:gd name="adj" fmla="val 2763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Docker</a:t>
            </a:r>
            <a:endParaRPr lang="nb-NO" dirty="0">
              <a:solidFill>
                <a:schemeClr val="tx1"/>
              </a:solidFill>
            </a:endParaRPr>
          </a:p>
        </p:txBody>
      </p:sp>
      <p:sp>
        <p:nvSpPr>
          <p:cNvPr id="48" name="Rounded Rectangle 47"/>
          <p:cNvSpPr/>
          <p:nvPr/>
        </p:nvSpPr>
        <p:spPr>
          <a:xfrm>
            <a:off x="2264571" y="2431248"/>
            <a:ext cx="4355304" cy="3531402"/>
          </a:xfrm>
          <a:prstGeom prst="roundRect">
            <a:avLst>
              <a:gd name="adj" fmla="val 2763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Kubernetes</a:t>
            </a:r>
            <a:r>
              <a:rPr lang="en-US" dirty="0">
                <a:solidFill>
                  <a:schemeClr val="tx1"/>
                </a:solidFill>
              </a:rPr>
              <a:t> – master node</a:t>
            </a:r>
            <a:endParaRPr lang="nb-NO" dirty="0">
              <a:solidFill>
                <a:schemeClr val="tx1"/>
              </a:solidFill>
            </a:endParaRPr>
          </a:p>
        </p:txBody>
      </p:sp>
      <p:sp>
        <p:nvSpPr>
          <p:cNvPr id="49" name="Rounded Rectangle 48"/>
          <p:cNvSpPr/>
          <p:nvPr/>
        </p:nvSpPr>
        <p:spPr>
          <a:xfrm>
            <a:off x="4648201" y="2971795"/>
            <a:ext cx="800100" cy="519113"/>
          </a:xfrm>
          <a:prstGeom prst="roundRect">
            <a:avLst>
              <a:gd name="adj" fmla="val 276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Pod</a:t>
            </a:r>
            <a:endParaRPr lang="nb-NO" dirty="0">
              <a:solidFill>
                <a:schemeClr val="tx1"/>
              </a:solidFill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2500314" y="2971797"/>
            <a:ext cx="800100" cy="519113"/>
          </a:xfrm>
          <a:prstGeom prst="roundRect">
            <a:avLst>
              <a:gd name="adj" fmla="val 2763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Proxy</a:t>
            </a:r>
            <a:endParaRPr lang="nb-NO" dirty="0">
              <a:solidFill>
                <a:schemeClr val="tx1"/>
              </a:solidFill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3657602" y="2971796"/>
            <a:ext cx="800100" cy="519113"/>
          </a:xfrm>
          <a:prstGeom prst="roundRect">
            <a:avLst>
              <a:gd name="adj" fmla="val 2763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Etcd</a:t>
            </a:r>
            <a:endParaRPr lang="nb-NO" dirty="0">
              <a:solidFill>
                <a:schemeClr val="tx1"/>
              </a:solidFill>
            </a:endParaRPr>
          </a:p>
        </p:txBody>
      </p:sp>
      <p:cxnSp>
        <p:nvCxnSpPr>
          <p:cNvPr id="24" name="Straight Connector 23"/>
          <p:cNvCxnSpPr>
            <a:endCxn id="23" idx="2"/>
          </p:cNvCxnSpPr>
          <p:nvPr/>
        </p:nvCxnSpPr>
        <p:spPr>
          <a:xfrm flipV="1">
            <a:off x="4057652" y="3490909"/>
            <a:ext cx="0" cy="4714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ounded Rectangle 24"/>
          <p:cNvSpPr/>
          <p:nvPr/>
        </p:nvSpPr>
        <p:spPr>
          <a:xfrm>
            <a:off x="3657602" y="3687363"/>
            <a:ext cx="1228725" cy="519113"/>
          </a:xfrm>
          <a:prstGeom prst="roundRect">
            <a:avLst>
              <a:gd name="adj" fmla="val 2763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Scheduler</a:t>
            </a:r>
            <a:endParaRPr lang="nb-NO" dirty="0">
              <a:solidFill>
                <a:schemeClr val="tx1"/>
              </a:solidFill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2500314" y="3687357"/>
            <a:ext cx="952498" cy="519113"/>
          </a:xfrm>
          <a:prstGeom prst="roundRect">
            <a:avLst>
              <a:gd name="adj" fmla="val 2763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API </a:t>
            </a:r>
            <a:r>
              <a:rPr lang="en-US" dirty="0" err="1">
                <a:solidFill>
                  <a:schemeClr val="tx1"/>
                </a:solidFill>
              </a:rPr>
              <a:t>srv</a:t>
            </a:r>
            <a:endParaRPr lang="nb-NO" dirty="0">
              <a:solidFill>
                <a:schemeClr val="tx1"/>
              </a:solidFill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5600701" y="2962267"/>
            <a:ext cx="800100" cy="519113"/>
          </a:xfrm>
          <a:prstGeom prst="roundRect">
            <a:avLst>
              <a:gd name="adj" fmla="val 276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Pod</a:t>
            </a:r>
            <a:endParaRPr lang="nb-NO" dirty="0">
              <a:solidFill>
                <a:schemeClr val="tx1"/>
              </a:solidFill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4648201" y="4429119"/>
            <a:ext cx="800100" cy="519113"/>
          </a:xfrm>
          <a:prstGeom prst="roundRect">
            <a:avLst>
              <a:gd name="adj" fmla="val 276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Pod</a:t>
            </a:r>
            <a:endParaRPr lang="nb-NO" dirty="0">
              <a:solidFill>
                <a:schemeClr val="tx1"/>
              </a:solidFill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2500314" y="4429120"/>
            <a:ext cx="800100" cy="519113"/>
          </a:xfrm>
          <a:prstGeom prst="roundRect">
            <a:avLst>
              <a:gd name="adj" fmla="val 276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Pod</a:t>
            </a:r>
            <a:endParaRPr lang="nb-NO" dirty="0">
              <a:solidFill>
                <a:schemeClr val="tx1"/>
              </a:solidFill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5600701" y="3717122"/>
            <a:ext cx="800100" cy="519113"/>
          </a:xfrm>
          <a:prstGeom prst="roundRect">
            <a:avLst>
              <a:gd name="adj" fmla="val 276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Pod</a:t>
            </a:r>
            <a:endParaRPr lang="nb-NO" dirty="0">
              <a:solidFill>
                <a:schemeClr val="tx1"/>
              </a:solidFill>
            </a:endParaRPr>
          </a:p>
        </p:txBody>
      </p:sp>
      <p:sp>
        <p:nvSpPr>
          <p:cNvPr id="32" name="Rounded Rectangle 31"/>
          <p:cNvSpPr/>
          <p:nvPr/>
        </p:nvSpPr>
        <p:spPr>
          <a:xfrm>
            <a:off x="3562351" y="4429120"/>
            <a:ext cx="800100" cy="519113"/>
          </a:xfrm>
          <a:prstGeom prst="roundRect">
            <a:avLst>
              <a:gd name="adj" fmla="val 276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Pod</a:t>
            </a:r>
            <a:endParaRPr lang="nb-NO" dirty="0">
              <a:solidFill>
                <a:schemeClr val="tx1"/>
              </a:solidFill>
            </a:endParaRPr>
          </a:p>
        </p:txBody>
      </p:sp>
      <p:sp>
        <p:nvSpPr>
          <p:cNvPr id="37" name="Rounded Rectangle 36"/>
          <p:cNvSpPr/>
          <p:nvPr/>
        </p:nvSpPr>
        <p:spPr>
          <a:xfrm>
            <a:off x="9258300" y="1981201"/>
            <a:ext cx="1271588" cy="657224"/>
          </a:xfrm>
          <a:prstGeom prst="roundRect">
            <a:avLst>
              <a:gd name="adj" fmla="val 2763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tx1"/>
                </a:solidFill>
              </a:rPr>
              <a:t>Minicube</a:t>
            </a:r>
            <a:r>
              <a:rPr lang="en-US" sz="1400" dirty="0">
                <a:solidFill>
                  <a:schemeClr val="tx1"/>
                </a:solidFill>
              </a:rPr>
              <a:t> CLI</a:t>
            </a:r>
          </a:p>
        </p:txBody>
      </p:sp>
      <p:sp>
        <p:nvSpPr>
          <p:cNvPr id="39" name="Rounded Rectangle 38"/>
          <p:cNvSpPr/>
          <p:nvPr/>
        </p:nvSpPr>
        <p:spPr>
          <a:xfrm>
            <a:off x="9258300" y="2943225"/>
            <a:ext cx="1271588" cy="657224"/>
          </a:xfrm>
          <a:prstGeom prst="roundRect">
            <a:avLst>
              <a:gd name="adj" fmla="val 2763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tx1"/>
                </a:solidFill>
              </a:rPr>
              <a:t>Kubectl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9258300" y="3840953"/>
            <a:ext cx="1271588" cy="657224"/>
          </a:xfrm>
          <a:prstGeom prst="roundRect">
            <a:avLst>
              <a:gd name="adj" fmla="val 2763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k9s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7129470" y="2914282"/>
            <a:ext cx="1500996" cy="357555"/>
          </a:xfrm>
          <a:prstGeom prst="roundRect">
            <a:avLst>
              <a:gd name="adj" fmla="val 276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Pod </a:t>
            </a:r>
            <a:r>
              <a:rPr lang="en-US" dirty="0" err="1" smtClean="0">
                <a:solidFill>
                  <a:schemeClr val="tx1"/>
                </a:solidFill>
              </a:rPr>
              <a:t>prosess</a:t>
            </a:r>
            <a:endParaRPr lang="nb-NO" dirty="0">
              <a:solidFill>
                <a:schemeClr val="tx1"/>
              </a:solidFill>
            </a:endParaRPr>
          </a:p>
        </p:txBody>
      </p:sp>
      <p:sp>
        <p:nvSpPr>
          <p:cNvPr id="31" name="Rounded Rectangle 30"/>
          <p:cNvSpPr/>
          <p:nvPr/>
        </p:nvSpPr>
        <p:spPr>
          <a:xfrm>
            <a:off x="7124895" y="3369097"/>
            <a:ext cx="1500996" cy="357555"/>
          </a:xfrm>
          <a:prstGeom prst="roundRect">
            <a:avLst>
              <a:gd name="adj" fmla="val 276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Pod </a:t>
            </a:r>
            <a:r>
              <a:rPr lang="en-US" dirty="0" err="1" smtClean="0">
                <a:solidFill>
                  <a:schemeClr val="tx1"/>
                </a:solidFill>
              </a:rPr>
              <a:t>prosess</a:t>
            </a:r>
            <a:endParaRPr lang="nb-NO" dirty="0">
              <a:solidFill>
                <a:schemeClr val="tx1"/>
              </a:solidFill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7124895" y="3879052"/>
            <a:ext cx="1500996" cy="357555"/>
          </a:xfrm>
          <a:prstGeom prst="roundRect">
            <a:avLst>
              <a:gd name="adj" fmla="val 276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Pod </a:t>
            </a:r>
            <a:r>
              <a:rPr lang="en-US" dirty="0" err="1" smtClean="0">
                <a:solidFill>
                  <a:schemeClr val="tx1"/>
                </a:solidFill>
              </a:rPr>
              <a:t>prosess</a:t>
            </a:r>
            <a:endParaRPr lang="nb-NO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6077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>
          <a:xfrm>
            <a:off x="1762125" y="1428750"/>
            <a:ext cx="8391525" cy="5343525"/>
          </a:xfrm>
          <a:prstGeom prst="roundRect">
            <a:avLst>
              <a:gd name="adj" fmla="val 2763"/>
            </a:avLst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Cluster</a:t>
            </a:r>
            <a:endParaRPr lang="nb-NO" dirty="0">
              <a:solidFill>
                <a:schemeClr val="bg2"/>
              </a:solidFill>
            </a:endParaRPr>
          </a:p>
        </p:txBody>
      </p:sp>
      <p:sp>
        <p:nvSpPr>
          <p:cNvPr id="45" name="Tittel 2">
            <a:extLst>
              <a:ext uri="{FF2B5EF4-FFF2-40B4-BE49-F238E27FC236}">
                <a16:creationId xmlns="" xmlns:a16="http://schemas.microsoft.com/office/drawing/2014/main" id="{A4F72E5D-8B8F-8C49-A766-E81DB77920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075" y="428627"/>
            <a:ext cx="9484125" cy="1052762"/>
          </a:xfrm>
        </p:spPr>
        <p:txBody>
          <a:bodyPr/>
          <a:lstStyle/>
          <a:p>
            <a:r>
              <a:rPr lang="nb-NO" sz="4500" dirty="0">
                <a:solidFill>
                  <a:schemeClr val="tx1"/>
                </a:solidFill>
              </a:rPr>
              <a:t>Kubernetes network model</a:t>
            </a:r>
          </a:p>
        </p:txBody>
      </p:sp>
      <p:sp>
        <p:nvSpPr>
          <p:cNvPr id="46" name="Rounded Rectangle 45"/>
          <p:cNvSpPr/>
          <p:nvPr/>
        </p:nvSpPr>
        <p:spPr>
          <a:xfrm>
            <a:off x="1933574" y="2352675"/>
            <a:ext cx="2543175" cy="4257675"/>
          </a:xfrm>
          <a:prstGeom prst="roundRect">
            <a:avLst>
              <a:gd name="adj" fmla="val 2763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Node1 - master</a:t>
            </a:r>
            <a:endParaRPr lang="nb-NO" dirty="0">
              <a:solidFill>
                <a:schemeClr val="tx1"/>
              </a:solidFill>
            </a:endParaRPr>
          </a:p>
        </p:txBody>
      </p:sp>
      <p:sp>
        <p:nvSpPr>
          <p:cNvPr id="54" name="Rounded Rectangle 53"/>
          <p:cNvSpPr/>
          <p:nvPr/>
        </p:nvSpPr>
        <p:spPr>
          <a:xfrm>
            <a:off x="2057402" y="3729036"/>
            <a:ext cx="800100" cy="519113"/>
          </a:xfrm>
          <a:prstGeom prst="roundRect">
            <a:avLst>
              <a:gd name="adj" fmla="val 2763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Proxy</a:t>
            </a:r>
            <a:endParaRPr lang="nb-NO" dirty="0">
              <a:solidFill>
                <a:schemeClr val="tx1"/>
              </a:solidFill>
            </a:endParaRPr>
          </a:p>
        </p:txBody>
      </p:sp>
      <p:sp>
        <p:nvSpPr>
          <p:cNvPr id="55" name="Rounded Rectangle 54"/>
          <p:cNvSpPr/>
          <p:nvPr/>
        </p:nvSpPr>
        <p:spPr>
          <a:xfrm>
            <a:off x="2057401" y="2774154"/>
            <a:ext cx="2295524" cy="519113"/>
          </a:xfrm>
          <a:prstGeom prst="roundRect">
            <a:avLst>
              <a:gd name="adj" fmla="val 276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Overlay</a:t>
            </a:r>
            <a:endParaRPr lang="nb-NO" dirty="0">
              <a:solidFill>
                <a:schemeClr val="tx1"/>
              </a:solidFill>
            </a:endParaRPr>
          </a:p>
        </p:txBody>
      </p:sp>
      <p:sp>
        <p:nvSpPr>
          <p:cNvPr id="56" name="Rounded Rectangle 55"/>
          <p:cNvSpPr/>
          <p:nvPr/>
        </p:nvSpPr>
        <p:spPr>
          <a:xfrm>
            <a:off x="3390902" y="3729036"/>
            <a:ext cx="800100" cy="519113"/>
          </a:xfrm>
          <a:prstGeom prst="roundRect">
            <a:avLst>
              <a:gd name="adj" fmla="val 2763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Etcd</a:t>
            </a:r>
            <a:endParaRPr lang="nb-NO" dirty="0">
              <a:solidFill>
                <a:schemeClr val="tx1"/>
              </a:solidFill>
            </a:endParaRPr>
          </a:p>
        </p:txBody>
      </p:sp>
      <p:sp>
        <p:nvSpPr>
          <p:cNvPr id="57" name="Rounded Rectangle 56"/>
          <p:cNvSpPr/>
          <p:nvPr/>
        </p:nvSpPr>
        <p:spPr>
          <a:xfrm>
            <a:off x="3390902" y="4719636"/>
            <a:ext cx="800100" cy="519113"/>
          </a:xfrm>
          <a:prstGeom prst="roundRect">
            <a:avLst>
              <a:gd name="adj" fmla="val 2763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DNS</a:t>
            </a:r>
            <a:endParaRPr lang="nb-NO" dirty="0">
              <a:solidFill>
                <a:schemeClr val="tx1"/>
              </a:solidFill>
            </a:endParaRPr>
          </a:p>
        </p:txBody>
      </p:sp>
      <p:cxnSp>
        <p:nvCxnSpPr>
          <p:cNvPr id="11" name="Straight Connector 10"/>
          <p:cNvCxnSpPr>
            <a:endCxn id="56" idx="2"/>
          </p:cNvCxnSpPr>
          <p:nvPr/>
        </p:nvCxnSpPr>
        <p:spPr>
          <a:xfrm flipV="1">
            <a:off x="3790952" y="4248149"/>
            <a:ext cx="0" cy="4714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54" idx="3"/>
            <a:endCxn id="56" idx="1"/>
          </p:cNvCxnSpPr>
          <p:nvPr/>
        </p:nvCxnSpPr>
        <p:spPr>
          <a:xfrm>
            <a:off x="2857502" y="3988593"/>
            <a:ext cx="533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54" idx="2"/>
            <a:endCxn id="57" idx="1"/>
          </p:cNvCxnSpPr>
          <p:nvPr/>
        </p:nvCxnSpPr>
        <p:spPr>
          <a:xfrm>
            <a:off x="2457452" y="4248149"/>
            <a:ext cx="933450" cy="7310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54" idx="0"/>
            <a:endCxn id="55" idx="2"/>
          </p:cNvCxnSpPr>
          <p:nvPr/>
        </p:nvCxnSpPr>
        <p:spPr>
          <a:xfrm flipV="1">
            <a:off x="2457452" y="3293267"/>
            <a:ext cx="747711" cy="4357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56" idx="0"/>
            <a:endCxn id="55" idx="2"/>
          </p:cNvCxnSpPr>
          <p:nvPr/>
        </p:nvCxnSpPr>
        <p:spPr>
          <a:xfrm flipH="1" flipV="1">
            <a:off x="3205163" y="3293267"/>
            <a:ext cx="585789" cy="4357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46" idx="0"/>
            <a:endCxn id="9" idx="0"/>
          </p:cNvCxnSpPr>
          <p:nvPr/>
        </p:nvCxnSpPr>
        <p:spPr>
          <a:xfrm flipV="1">
            <a:off x="3205162" y="1428750"/>
            <a:ext cx="2752726" cy="9239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ounded Rectangle 57"/>
          <p:cNvSpPr/>
          <p:nvPr/>
        </p:nvSpPr>
        <p:spPr>
          <a:xfrm>
            <a:off x="4695824" y="2355054"/>
            <a:ext cx="2543175" cy="4257675"/>
          </a:xfrm>
          <a:prstGeom prst="roundRect">
            <a:avLst>
              <a:gd name="adj" fmla="val 2763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Node2</a:t>
            </a:r>
            <a:endParaRPr lang="nb-NO" dirty="0">
              <a:solidFill>
                <a:schemeClr val="tx1"/>
              </a:solidFill>
            </a:endParaRPr>
          </a:p>
        </p:txBody>
      </p:sp>
      <p:sp>
        <p:nvSpPr>
          <p:cNvPr id="59" name="Rounded Rectangle 58"/>
          <p:cNvSpPr/>
          <p:nvPr/>
        </p:nvSpPr>
        <p:spPr>
          <a:xfrm>
            <a:off x="4819652" y="3731415"/>
            <a:ext cx="800100" cy="519113"/>
          </a:xfrm>
          <a:prstGeom prst="roundRect">
            <a:avLst>
              <a:gd name="adj" fmla="val 2763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Proxy</a:t>
            </a:r>
            <a:endParaRPr lang="nb-NO" dirty="0">
              <a:solidFill>
                <a:schemeClr val="tx1"/>
              </a:solidFill>
            </a:endParaRPr>
          </a:p>
        </p:txBody>
      </p:sp>
      <p:sp>
        <p:nvSpPr>
          <p:cNvPr id="60" name="Rounded Rectangle 59"/>
          <p:cNvSpPr/>
          <p:nvPr/>
        </p:nvSpPr>
        <p:spPr>
          <a:xfrm>
            <a:off x="4819651" y="2776533"/>
            <a:ext cx="2295524" cy="519113"/>
          </a:xfrm>
          <a:prstGeom prst="roundRect">
            <a:avLst>
              <a:gd name="adj" fmla="val 276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Overlay</a:t>
            </a:r>
            <a:endParaRPr lang="nb-NO" dirty="0">
              <a:solidFill>
                <a:schemeClr val="tx1"/>
              </a:solidFill>
            </a:endParaRPr>
          </a:p>
        </p:txBody>
      </p:sp>
      <p:sp>
        <p:nvSpPr>
          <p:cNvPr id="61" name="Rounded Rectangle 60"/>
          <p:cNvSpPr/>
          <p:nvPr/>
        </p:nvSpPr>
        <p:spPr>
          <a:xfrm>
            <a:off x="6153152" y="3731415"/>
            <a:ext cx="800100" cy="519113"/>
          </a:xfrm>
          <a:prstGeom prst="roundRect">
            <a:avLst>
              <a:gd name="adj" fmla="val 276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Pod</a:t>
            </a:r>
            <a:endParaRPr lang="nb-NO" dirty="0">
              <a:solidFill>
                <a:schemeClr val="tx1"/>
              </a:solidFill>
            </a:endParaRPr>
          </a:p>
        </p:txBody>
      </p:sp>
      <p:sp>
        <p:nvSpPr>
          <p:cNvPr id="62" name="Rounded Rectangle 61"/>
          <p:cNvSpPr/>
          <p:nvPr/>
        </p:nvSpPr>
        <p:spPr>
          <a:xfrm>
            <a:off x="6153152" y="4722015"/>
            <a:ext cx="800100" cy="519113"/>
          </a:xfrm>
          <a:prstGeom prst="roundRect">
            <a:avLst>
              <a:gd name="adj" fmla="val 276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Pod</a:t>
            </a:r>
            <a:endParaRPr lang="nb-NO" dirty="0">
              <a:solidFill>
                <a:schemeClr val="tx1"/>
              </a:solidFill>
            </a:endParaRPr>
          </a:p>
        </p:txBody>
      </p:sp>
      <p:cxnSp>
        <p:nvCxnSpPr>
          <p:cNvPr id="63" name="Straight Connector 62"/>
          <p:cNvCxnSpPr>
            <a:endCxn id="61" idx="2"/>
          </p:cNvCxnSpPr>
          <p:nvPr/>
        </p:nvCxnSpPr>
        <p:spPr>
          <a:xfrm flipV="1">
            <a:off x="6553202" y="4250528"/>
            <a:ext cx="0" cy="4714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>
            <a:stCxn id="59" idx="3"/>
            <a:endCxn id="61" idx="1"/>
          </p:cNvCxnSpPr>
          <p:nvPr/>
        </p:nvCxnSpPr>
        <p:spPr>
          <a:xfrm>
            <a:off x="5619752" y="3990972"/>
            <a:ext cx="533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>
            <a:stCxn id="59" idx="2"/>
            <a:endCxn id="62" idx="1"/>
          </p:cNvCxnSpPr>
          <p:nvPr/>
        </p:nvCxnSpPr>
        <p:spPr>
          <a:xfrm>
            <a:off x="5219702" y="4250528"/>
            <a:ext cx="933450" cy="7310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>
            <a:stCxn id="59" idx="0"/>
            <a:endCxn id="60" idx="2"/>
          </p:cNvCxnSpPr>
          <p:nvPr/>
        </p:nvCxnSpPr>
        <p:spPr>
          <a:xfrm flipV="1">
            <a:off x="5219702" y="3295646"/>
            <a:ext cx="747711" cy="4357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>
            <a:stCxn id="61" idx="0"/>
            <a:endCxn id="60" idx="2"/>
          </p:cNvCxnSpPr>
          <p:nvPr/>
        </p:nvCxnSpPr>
        <p:spPr>
          <a:xfrm flipH="1" flipV="1">
            <a:off x="5967413" y="3295646"/>
            <a:ext cx="585789" cy="4357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ounded Rectangle 67"/>
          <p:cNvSpPr/>
          <p:nvPr/>
        </p:nvSpPr>
        <p:spPr>
          <a:xfrm>
            <a:off x="7429499" y="2357433"/>
            <a:ext cx="2543175" cy="4257675"/>
          </a:xfrm>
          <a:prstGeom prst="roundRect">
            <a:avLst>
              <a:gd name="adj" fmla="val 2763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Node3</a:t>
            </a:r>
            <a:endParaRPr lang="nb-NO" dirty="0">
              <a:solidFill>
                <a:schemeClr val="tx1"/>
              </a:solidFill>
            </a:endParaRPr>
          </a:p>
        </p:txBody>
      </p:sp>
      <p:sp>
        <p:nvSpPr>
          <p:cNvPr id="69" name="Rounded Rectangle 68"/>
          <p:cNvSpPr/>
          <p:nvPr/>
        </p:nvSpPr>
        <p:spPr>
          <a:xfrm>
            <a:off x="7553327" y="3733794"/>
            <a:ext cx="800100" cy="519113"/>
          </a:xfrm>
          <a:prstGeom prst="roundRect">
            <a:avLst>
              <a:gd name="adj" fmla="val 2763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Proxy</a:t>
            </a:r>
            <a:endParaRPr lang="nb-NO" dirty="0">
              <a:solidFill>
                <a:schemeClr val="tx1"/>
              </a:solidFill>
            </a:endParaRPr>
          </a:p>
        </p:txBody>
      </p:sp>
      <p:sp>
        <p:nvSpPr>
          <p:cNvPr id="70" name="Rounded Rectangle 69"/>
          <p:cNvSpPr/>
          <p:nvPr/>
        </p:nvSpPr>
        <p:spPr>
          <a:xfrm>
            <a:off x="7553326" y="2778912"/>
            <a:ext cx="2295524" cy="519113"/>
          </a:xfrm>
          <a:prstGeom prst="roundRect">
            <a:avLst>
              <a:gd name="adj" fmla="val 276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Overlay</a:t>
            </a:r>
            <a:endParaRPr lang="nb-NO" dirty="0">
              <a:solidFill>
                <a:schemeClr val="tx1"/>
              </a:solidFill>
            </a:endParaRPr>
          </a:p>
        </p:txBody>
      </p:sp>
      <p:sp>
        <p:nvSpPr>
          <p:cNvPr id="71" name="Rounded Rectangle 70"/>
          <p:cNvSpPr/>
          <p:nvPr/>
        </p:nvSpPr>
        <p:spPr>
          <a:xfrm>
            <a:off x="8886827" y="3733794"/>
            <a:ext cx="800100" cy="519113"/>
          </a:xfrm>
          <a:prstGeom prst="roundRect">
            <a:avLst>
              <a:gd name="adj" fmla="val 276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Pod</a:t>
            </a:r>
            <a:endParaRPr lang="nb-NO" dirty="0">
              <a:solidFill>
                <a:schemeClr val="tx1"/>
              </a:solidFill>
            </a:endParaRPr>
          </a:p>
        </p:txBody>
      </p:sp>
      <p:sp>
        <p:nvSpPr>
          <p:cNvPr id="72" name="Rounded Rectangle 71"/>
          <p:cNvSpPr/>
          <p:nvPr/>
        </p:nvSpPr>
        <p:spPr>
          <a:xfrm>
            <a:off x="8886827" y="4724394"/>
            <a:ext cx="800100" cy="519113"/>
          </a:xfrm>
          <a:prstGeom prst="roundRect">
            <a:avLst>
              <a:gd name="adj" fmla="val 276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Pod</a:t>
            </a:r>
            <a:endParaRPr lang="nb-NO" dirty="0">
              <a:solidFill>
                <a:schemeClr val="tx1"/>
              </a:solidFill>
            </a:endParaRPr>
          </a:p>
        </p:txBody>
      </p:sp>
      <p:cxnSp>
        <p:nvCxnSpPr>
          <p:cNvPr id="73" name="Straight Connector 72"/>
          <p:cNvCxnSpPr>
            <a:endCxn id="71" idx="2"/>
          </p:cNvCxnSpPr>
          <p:nvPr/>
        </p:nvCxnSpPr>
        <p:spPr>
          <a:xfrm flipV="1">
            <a:off x="9286877" y="4252907"/>
            <a:ext cx="0" cy="4714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>
            <a:stCxn id="69" idx="3"/>
            <a:endCxn id="71" idx="1"/>
          </p:cNvCxnSpPr>
          <p:nvPr/>
        </p:nvCxnSpPr>
        <p:spPr>
          <a:xfrm>
            <a:off x="8353427" y="3993351"/>
            <a:ext cx="533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>
            <a:stCxn id="69" idx="2"/>
            <a:endCxn id="72" idx="1"/>
          </p:cNvCxnSpPr>
          <p:nvPr/>
        </p:nvCxnSpPr>
        <p:spPr>
          <a:xfrm>
            <a:off x="7953377" y="4252907"/>
            <a:ext cx="933450" cy="7310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>
            <a:stCxn id="69" idx="0"/>
            <a:endCxn id="70" idx="2"/>
          </p:cNvCxnSpPr>
          <p:nvPr/>
        </p:nvCxnSpPr>
        <p:spPr>
          <a:xfrm flipV="1">
            <a:off x="7953377" y="3298025"/>
            <a:ext cx="747711" cy="4357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>
            <a:stCxn id="71" idx="0"/>
            <a:endCxn id="70" idx="2"/>
          </p:cNvCxnSpPr>
          <p:nvPr/>
        </p:nvCxnSpPr>
        <p:spPr>
          <a:xfrm flipH="1" flipV="1">
            <a:off x="8701088" y="3298025"/>
            <a:ext cx="585789" cy="4357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>
            <a:stCxn id="55" idx="3"/>
            <a:endCxn id="60" idx="1"/>
          </p:cNvCxnSpPr>
          <p:nvPr/>
        </p:nvCxnSpPr>
        <p:spPr>
          <a:xfrm>
            <a:off x="4352925" y="3033711"/>
            <a:ext cx="466726" cy="23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>
            <a:stCxn id="60" idx="3"/>
            <a:endCxn id="70" idx="1"/>
          </p:cNvCxnSpPr>
          <p:nvPr/>
        </p:nvCxnSpPr>
        <p:spPr>
          <a:xfrm>
            <a:off x="7115175" y="3036090"/>
            <a:ext cx="438151" cy="23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>
            <a:stCxn id="58" idx="0"/>
            <a:endCxn id="9" idx="0"/>
          </p:cNvCxnSpPr>
          <p:nvPr/>
        </p:nvCxnSpPr>
        <p:spPr>
          <a:xfrm flipH="1" flipV="1">
            <a:off x="5957888" y="1428750"/>
            <a:ext cx="9524" cy="9263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>
            <a:stCxn id="68" idx="0"/>
            <a:endCxn id="9" idx="0"/>
          </p:cNvCxnSpPr>
          <p:nvPr/>
        </p:nvCxnSpPr>
        <p:spPr>
          <a:xfrm flipH="1" flipV="1">
            <a:off x="5957888" y="1428750"/>
            <a:ext cx="2743199" cy="9286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ounded Rectangle 84"/>
          <p:cNvSpPr/>
          <p:nvPr/>
        </p:nvSpPr>
        <p:spPr>
          <a:xfrm>
            <a:off x="2057400" y="4724394"/>
            <a:ext cx="1228725" cy="519113"/>
          </a:xfrm>
          <a:prstGeom prst="roundRect">
            <a:avLst>
              <a:gd name="adj" fmla="val 2763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Scheduler</a:t>
            </a:r>
            <a:endParaRPr lang="nb-NO" dirty="0">
              <a:solidFill>
                <a:schemeClr val="tx1"/>
              </a:solidFill>
            </a:endParaRPr>
          </a:p>
        </p:txBody>
      </p:sp>
      <p:sp>
        <p:nvSpPr>
          <p:cNvPr id="97" name="Rounded Rectangle 96"/>
          <p:cNvSpPr/>
          <p:nvPr/>
        </p:nvSpPr>
        <p:spPr>
          <a:xfrm>
            <a:off x="2057402" y="5734044"/>
            <a:ext cx="952498" cy="519113"/>
          </a:xfrm>
          <a:prstGeom prst="roundRect">
            <a:avLst>
              <a:gd name="adj" fmla="val 2763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API </a:t>
            </a:r>
            <a:r>
              <a:rPr lang="en-US" dirty="0" err="1">
                <a:solidFill>
                  <a:schemeClr val="tx1"/>
                </a:solidFill>
              </a:rPr>
              <a:t>srv</a:t>
            </a:r>
            <a:endParaRPr lang="nb-NO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5683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>
          <a:xfrm>
            <a:off x="1762125" y="1428750"/>
            <a:ext cx="8391525" cy="5343525"/>
          </a:xfrm>
          <a:prstGeom prst="roundRect">
            <a:avLst>
              <a:gd name="adj" fmla="val 2763"/>
            </a:avLst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err="1">
                <a:solidFill>
                  <a:schemeClr val="bg2"/>
                </a:solidFill>
              </a:rPr>
              <a:t>Hostmachine</a:t>
            </a:r>
            <a:endParaRPr lang="nb-NO" dirty="0">
              <a:solidFill>
                <a:schemeClr val="bg2"/>
              </a:solidFill>
            </a:endParaRPr>
          </a:p>
        </p:txBody>
      </p:sp>
      <p:sp>
        <p:nvSpPr>
          <p:cNvPr id="45" name="Tittel 2">
            <a:extLst>
              <a:ext uri="{FF2B5EF4-FFF2-40B4-BE49-F238E27FC236}">
                <a16:creationId xmlns="" xmlns:a16="http://schemas.microsoft.com/office/drawing/2014/main" id="{A4F72E5D-8B8F-8C49-A766-E81DB77920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075" y="428627"/>
            <a:ext cx="9484125" cy="1052762"/>
          </a:xfrm>
        </p:spPr>
        <p:txBody>
          <a:bodyPr/>
          <a:lstStyle/>
          <a:p>
            <a:r>
              <a:rPr lang="nb-NO" sz="4500" dirty="0">
                <a:solidFill>
                  <a:schemeClr val="tx1"/>
                </a:solidFill>
              </a:rPr>
              <a:t>Minikube - network model</a:t>
            </a:r>
          </a:p>
        </p:txBody>
      </p:sp>
      <p:sp>
        <p:nvSpPr>
          <p:cNvPr id="46" name="Rounded Rectangle 45"/>
          <p:cNvSpPr/>
          <p:nvPr/>
        </p:nvSpPr>
        <p:spPr>
          <a:xfrm>
            <a:off x="1933574" y="2352675"/>
            <a:ext cx="7705726" cy="4257675"/>
          </a:xfrm>
          <a:prstGeom prst="roundRect">
            <a:avLst>
              <a:gd name="adj" fmla="val 2763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Node - master &amp; the rest</a:t>
            </a:r>
            <a:endParaRPr lang="nb-NO" dirty="0">
              <a:solidFill>
                <a:schemeClr val="tx1"/>
              </a:solidFill>
            </a:endParaRPr>
          </a:p>
        </p:txBody>
      </p:sp>
      <p:sp>
        <p:nvSpPr>
          <p:cNvPr id="54" name="Rounded Rectangle 53"/>
          <p:cNvSpPr/>
          <p:nvPr/>
        </p:nvSpPr>
        <p:spPr>
          <a:xfrm>
            <a:off x="2057402" y="3729036"/>
            <a:ext cx="800100" cy="519113"/>
          </a:xfrm>
          <a:prstGeom prst="roundRect">
            <a:avLst>
              <a:gd name="adj" fmla="val 2763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Proxy</a:t>
            </a:r>
            <a:endParaRPr lang="nb-NO" dirty="0">
              <a:solidFill>
                <a:schemeClr val="tx1"/>
              </a:solidFill>
            </a:endParaRPr>
          </a:p>
        </p:txBody>
      </p:sp>
      <p:sp>
        <p:nvSpPr>
          <p:cNvPr id="56" name="Rounded Rectangle 55"/>
          <p:cNvSpPr/>
          <p:nvPr/>
        </p:nvSpPr>
        <p:spPr>
          <a:xfrm>
            <a:off x="3390902" y="3729036"/>
            <a:ext cx="800100" cy="519113"/>
          </a:xfrm>
          <a:prstGeom prst="roundRect">
            <a:avLst>
              <a:gd name="adj" fmla="val 2763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Etcd</a:t>
            </a:r>
            <a:endParaRPr lang="nb-NO" dirty="0">
              <a:solidFill>
                <a:schemeClr val="tx1"/>
              </a:solidFill>
            </a:endParaRPr>
          </a:p>
        </p:txBody>
      </p:sp>
      <p:sp>
        <p:nvSpPr>
          <p:cNvPr id="57" name="Rounded Rectangle 56"/>
          <p:cNvSpPr/>
          <p:nvPr/>
        </p:nvSpPr>
        <p:spPr>
          <a:xfrm>
            <a:off x="3390902" y="4719636"/>
            <a:ext cx="800100" cy="519113"/>
          </a:xfrm>
          <a:prstGeom prst="roundRect">
            <a:avLst>
              <a:gd name="adj" fmla="val 2763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DNS</a:t>
            </a:r>
            <a:endParaRPr lang="nb-NO" dirty="0">
              <a:solidFill>
                <a:schemeClr val="tx1"/>
              </a:solidFill>
            </a:endParaRPr>
          </a:p>
        </p:txBody>
      </p:sp>
      <p:cxnSp>
        <p:nvCxnSpPr>
          <p:cNvPr id="11" name="Straight Connector 10"/>
          <p:cNvCxnSpPr>
            <a:endCxn id="56" idx="2"/>
          </p:cNvCxnSpPr>
          <p:nvPr/>
        </p:nvCxnSpPr>
        <p:spPr>
          <a:xfrm flipV="1">
            <a:off x="3790952" y="4248149"/>
            <a:ext cx="0" cy="4714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54" idx="3"/>
            <a:endCxn id="56" idx="1"/>
          </p:cNvCxnSpPr>
          <p:nvPr/>
        </p:nvCxnSpPr>
        <p:spPr>
          <a:xfrm>
            <a:off x="2857502" y="3988593"/>
            <a:ext cx="533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54" idx="2"/>
            <a:endCxn id="57" idx="1"/>
          </p:cNvCxnSpPr>
          <p:nvPr/>
        </p:nvCxnSpPr>
        <p:spPr>
          <a:xfrm>
            <a:off x="2457452" y="4248149"/>
            <a:ext cx="933450" cy="7310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54" idx="0"/>
            <a:endCxn id="46" idx="0"/>
          </p:cNvCxnSpPr>
          <p:nvPr/>
        </p:nvCxnSpPr>
        <p:spPr>
          <a:xfrm flipV="1">
            <a:off x="2457452" y="2352675"/>
            <a:ext cx="3328985" cy="13763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56" idx="0"/>
            <a:endCxn id="46" idx="0"/>
          </p:cNvCxnSpPr>
          <p:nvPr/>
        </p:nvCxnSpPr>
        <p:spPr>
          <a:xfrm flipV="1">
            <a:off x="3790952" y="2352675"/>
            <a:ext cx="1995485" cy="13763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46" idx="0"/>
            <a:endCxn id="9" idx="0"/>
          </p:cNvCxnSpPr>
          <p:nvPr/>
        </p:nvCxnSpPr>
        <p:spPr>
          <a:xfrm flipV="1">
            <a:off x="5786437" y="1428750"/>
            <a:ext cx="171451" cy="9239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ounded Rectangle 84"/>
          <p:cNvSpPr/>
          <p:nvPr/>
        </p:nvSpPr>
        <p:spPr>
          <a:xfrm>
            <a:off x="2057400" y="4724394"/>
            <a:ext cx="1228725" cy="519113"/>
          </a:xfrm>
          <a:prstGeom prst="roundRect">
            <a:avLst>
              <a:gd name="adj" fmla="val 2763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Scheduler</a:t>
            </a:r>
            <a:endParaRPr lang="nb-NO" dirty="0">
              <a:solidFill>
                <a:schemeClr val="tx1"/>
              </a:solidFill>
            </a:endParaRPr>
          </a:p>
        </p:txBody>
      </p:sp>
      <p:sp>
        <p:nvSpPr>
          <p:cNvPr id="97" name="Rounded Rectangle 96"/>
          <p:cNvSpPr/>
          <p:nvPr/>
        </p:nvSpPr>
        <p:spPr>
          <a:xfrm>
            <a:off x="2057402" y="5734044"/>
            <a:ext cx="952498" cy="519113"/>
          </a:xfrm>
          <a:prstGeom prst="roundRect">
            <a:avLst>
              <a:gd name="adj" fmla="val 2763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API </a:t>
            </a:r>
            <a:r>
              <a:rPr lang="en-US" dirty="0" err="1">
                <a:solidFill>
                  <a:schemeClr val="tx1"/>
                </a:solidFill>
              </a:rPr>
              <a:t>srv</a:t>
            </a:r>
            <a:endParaRPr lang="nb-NO" dirty="0">
              <a:solidFill>
                <a:schemeClr val="tx1"/>
              </a:solidFill>
            </a:endParaRPr>
          </a:p>
        </p:txBody>
      </p:sp>
      <p:sp>
        <p:nvSpPr>
          <p:cNvPr id="47" name="Rounded Rectangle 46"/>
          <p:cNvSpPr/>
          <p:nvPr/>
        </p:nvSpPr>
        <p:spPr>
          <a:xfrm>
            <a:off x="4388644" y="3731415"/>
            <a:ext cx="800100" cy="519113"/>
          </a:xfrm>
          <a:prstGeom prst="roundRect">
            <a:avLst>
              <a:gd name="adj" fmla="val 276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Pod</a:t>
            </a:r>
            <a:endParaRPr lang="nb-NO" dirty="0">
              <a:solidFill>
                <a:schemeClr val="tx1"/>
              </a:solidFill>
            </a:endParaRPr>
          </a:p>
        </p:txBody>
      </p:sp>
      <p:sp>
        <p:nvSpPr>
          <p:cNvPr id="48" name="Rounded Rectangle 47"/>
          <p:cNvSpPr/>
          <p:nvPr/>
        </p:nvSpPr>
        <p:spPr>
          <a:xfrm>
            <a:off x="5376863" y="3731415"/>
            <a:ext cx="800100" cy="519113"/>
          </a:xfrm>
          <a:prstGeom prst="roundRect">
            <a:avLst>
              <a:gd name="adj" fmla="val 276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Pod</a:t>
            </a:r>
            <a:endParaRPr lang="nb-NO" dirty="0">
              <a:solidFill>
                <a:schemeClr val="tx1"/>
              </a:solidFill>
            </a:endParaRPr>
          </a:p>
        </p:txBody>
      </p:sp>
      <p:sp>
        <p:nvSpPr>
          <p:cNvPr id="49" name="Rounded Rectangle 48"/>
          <p:cNvSpPr/>
          <p:nvPr/>
        </p:nvSpPr>
        <p:spPr>
          <a:xfrm>
            <a:off x="6372226" y="3729035"/>
            <a:ext cx="800100" cy="519113"/>
          </a:xfrm>
          <a:prstGeom prst="roundRect">
            <a:avLst>
              <a:gd name="adj" fmla="val 276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Pod</a:t>
            </a:r>
            <a:endParaRPr lang="nb-NO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8282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Service</a:t>
            </a:r>
            <a:endParaRPr lang="nb-NO" dirty="0"/>
          </a:p>
        </p:txBody>
      </p:sp>
      <p:sp>
        <p:nvSpPr>
          <p:cNvPr id="3" name="Content Placeholder 1"/>
          <p:cNvSpPr txBox="1">
            <a:spLocks/>
          </p:cNvSpPr>
          <p:nvPr/>
        </p:nvSpPr>
        <p:spPr>
          <a:xfrm>
            <a:off x="992186" y="1961147"/>
            <a:ext cx="4600800" cy="4147553"/>
          </a:xfrm>
          <a:prstGeom prst="rect">
            <a:avLst/>
          </a:prstGeom>
        </p:spPr>
        <p:txBody>
          <a:bodyPr/>
          <a:lstStyle>
            <a:lvl1pPr marL="432000" indent="-432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864000" indent="-432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2pPr>
            <a:lvl3pPr marL="1296000" indent="-432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3pPr>
            <a:lvl4pPr marL="1728000" indent="-432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4pPr>
            <a:lvl5pPr marL="2160000" indent="-432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ClusterIP</a:t>
            </a:r>
            <a:endParaRPr lang="en-US" dirty="0" smtClean="0"/>
          </a:p>
          <a:p>
            <a:pPr lvl="1"/>
            <a:r>
              <a:rPr lang="en-US" dirty="0" smtClean="0"/>
              <a:t>All pods in the cluster</a:t>
            </a:r>
          </a:p>
          <a:p>
            <a:pPr lvl="1"/>
            <a:r>
              <a:rPr lang="en-US" dirty="0" smtClean="0"/>
              <a:t>Entry in internal DNS</a:t>
            </a:r>
          </a:p>
          <a:p>
            <a:pPr lvl="1"/>
            <a:r>
              <a:rPr lang="en-US" dirty="0" smtClean="0"/>
              <a:t>Ex. </a:t>
            </a:r>
            <a:r>
              <a:rPr lang="en-US" dirty="0" smtClean="0">
                <a:hlinkClick r:id="rId2"/>
              </a:rPr>
              <a:t>http://webapptest/</a:t>
            </a:r>
            <a:endParaRPr lang="en-US" dirty="0" smtClean="0"/>
          </a:p>
          <a:p>
            <a:pPr lvl="1"/>
            <a:r>
              <a:rPr lang="en-US" dirty="0" smtClean="0"/>
              <a:t>Not externally exposed</a:t>
            </a:r>
          </a:p>
          <a:p>
            <a:r>
              <a:rPr lang="en-US" dirty="0" err="1" smtClean="0"/>
              <a:t>NodePort</a:t>
            </a:r>
            <a:endParaRPr lang="en-US" dirty="0" smtClean="0"/>
          </a:p>
          <a:p>
            <a:pPr lvl="1"/>
            <a:r>
              <a:rPr lang="en-US" dirty="0" smtClean="0"/>
              <a:t>Try to bind to the </a:t>
            </a:r>
            <a:r>
              <a:rPr lang="en-US" dirty="0" err="1" smtClean="0"/>
              <a:t>nodes’s</a:t>
            </a:r>
            <a:r>
              <a:rPr lang="en-US" dirty="0" smtClean="0"/>
              <a:t> host adapter.</a:t>
            </a:r>
          </a:p>
          <a:p>
            <a:pPr lvl="1"/>
            <a:r>
              <a:rPr lang="en-US" dirty="0" smtClean="0"/>
              <a:t>(Do not route to other nodes)</a:t>
            </a:r>
          </a:p>
          <a:p>
            <a:r>
              <a:rPr lang="en-US" dirty="0" err="1" smtClean="0"/>
              <a:t>LoadBalancer</a:t>
            </a:r>
            <a:endParaRPr lang="en-US" dirty="0" smtClean="0"/>
          </a:p>
          <a:p>
            <a:pPr lvl="1"/>
            <a:r>
              <a:rPr lang="en-US" dirty="0" smtClean="0"/>
              <a:t>(Distribute load to all nodes)</a:t>
            </a:r>
          </a:p>
          <a:p>
            <a:pPr lvl="1"/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632497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Tips &amp; tricks </a:t>
            </a:r>
            <a:endParaRPr lang="nb-NO" dirty="0"/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E94396F9-0A56-4F79-94FF-942CD41B605F}"/>
              </a:ext>
            </a:extLst>
          </p:cNvPr>
          <p:cNvSpPr txBox="1"/>
          <p:nvPr/>
        </p:nvSpPr>
        <p:spPr>
          <a:xfrm>
            <a:off x="1423275" y="1646221"/>
            <a:ext cx="471873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Best to work declaratively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 err="1" smtClean="0"/>
              <a:t>Yaml</a:t>
            </a: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Keep all artifacts in one file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 smtClean="0"/>
              <a:t>“---” (triple hyphen)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Verify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 smtClean="0"/>
              <a:t>“</a:t>
            </a:r>
            <a:r>
              <a:rPr lang="en-US" dirty="0" err="1" smtClean="0"/>
              <a:t>kubectl</a:t>
            </a:r>
            <a:r>
              <a:rPr lang="en-US" dirty="0" smtClean="0"/>
              <a:t> apply –f [</a:t>
            </a:r>
            <a:r>
              <a:rPr lang="en-US" dirty="0" err="1" smtClean="0"/>
              <a:t>yaml</a:t>
            </a:r>
            <a:r>
              <a:rPr lang="en-US" dirty="0" smtClean="0"/>
              <a:t> file] –dry-run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Apply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 smtClean="0"/>
              <a:t>“</a:t>
            </a:r>
            <a:r>
              <a:rPr lang="en-US" dirty="0" err="1" smtClean="0"/>
              <a:t>Kubectl</a:t>
            </a:r>
            <a:r>
              <a:rPr lang="en-US" dirty="0"/>
              <a:t> apply –f [</a:t>
            </a:r>
            <a:r>
              <a:rPr lang="en-US" dirty="0" err="1"/>
              <a:t>yaml</a:t>
            </a:r>
            <a:r>
              <a:rPr lang="en-US" dirty="0"/>
              <a:t> file</a:t>
            </a:r>
            <a:r>
              <a:rPr lang="en-US" dirty="0" smtClean="0"/>
              <a:t>]”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Delete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 smtClean="0"/>
              <a:t>“</a:t>
            </a:r>
            <a:r>
              <a:rPr lang="en-US" dirty="0" err="1"/>
              <a:t>Kubectl</a:t>
            </a:r>
            <a:r>
              <a:rPr lang="en-US" dirty="0"/>
              <a:t> </a:t>
            </a:r>
            <a:r>
              <a:rPr lang="en-US" dirty="0" smtClean="0"/>
              <a:t>delete </a:t>
            </a:r>
            <a:r>
              <a:rPr lang="en-US" dirty="0"/>
              <a:t>–f [</a:t>
            </a:r>
            <a:r>
              <a:rPr lang="en-US" dirty="0" err="1"/>
              <a:t>yaml</a:t>
            </a:r>
            <a:r>
              <a:rPr lang="en-US" dirty="0"/>
              <a:t> file</a:t>
            </a:r>
            <a:r>
              <a:rPr lang="en-US" dirty="0" smtClean="0"/>
              <a:t>]”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Some changes (</a:t>
            </a:r>
            <a:r>
              <a:rPr lang="en-US" dirty="0" err="1" smtClean="0"/>
              <a:t>ConfigMap</a:t>
            </a:r>
            <a:r>
              <a:rPr lang="en-US" dirty="0" smtClean="0"/>
              <a:t>++)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 smtClean="0"/>
              <a:t>Delete pods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 smtClean="0"/>
              <a:t>Rescale =&gt; 0 =&gt; x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YAML 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 smtClean="0"/>
              <a:t>Indentation sensitive !IMPORTANT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6538822" y="3077382"/>
            <a:ext cx="1073989" cy="4399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Verify</a:t>
            </a:r>
            <a:endParaRPr lang="nb-NO" dirty="0"/>
          </a:p>
        </p:txBody>
      </p:sp>
      <p:sp>
        <p:nvSpPr>
          <p:cNvPr id="22" name="Rounded Rectangle 21"/>
          <p:cNvSpPr/>
          <p:nvPr/>
        </p:nvSpPr>
        <p:spPr>
          <a:xfrm>
            <a:off x="8602690" y="4709838"/>
            <a:ext cx="1073990" cy="4399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Apply</a:t>
            </a:r>
            <a:endParaRPr lang="nb-NO" dirty="0"/>
          </a:p>
        </p:txBody>
      </p:sp>
      <p:sp>
        <p:nvSpPr>
          <p:cNvPr id="23" name="Rounded Rectangle 22"/>
          <p:cNvSpPr/>
          <p:nvPr/>
        </p:nvSpPr>
        <p:spPr>
          <a:xfrm>
            <a:off x="8602691" y="1646220"/>
            <a:ext cx="1073989" cy="4399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Change</a:t>
            </a:r>
            <a:endParaRPr lang="nb-NO" dirty="0"/>
          </a:p>
        </p:txBody>
      </p:sp>
      <p:sp>
        <p:nvSpPr>
          <p:cNvPr id="24" name="Rounded Rectangle 23"/>
          <p:cNvSpPr/>
          <p:nvPr/>
        </p:nvSpPr>
        <p:spPr>
          <a:xfrm>
            <a:off x="10666560" y="3077382"/>
            <a:ext cx="1073990" cy="4399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Test</a:t>
            </a:r>
            <a:endParaRPr lang="nb-NO" dirty="0"/>
          </a:p>
        </p:txBody>
      </p:sp>
      <p:sp>
        <p:nvSpPr>
          <p:cNvPr id="25" name="Rounded Rectangle 24"/>
          <p:cNvSpPr/>
          <p:nvPr/>
        </p:nvSpPr>
        <p:spPr>
          <a:xfrm>
            <a:off x="8602691" y="3077382"/>
            <a:ext cx="1073990" cy="4399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Delete</a:t>
            </a:r>
            <a:endParaRPr lang="nb-NO" dirty="0"/>
          </a:p>
        </p:txBody>
      </p:sp>
      <p:sp>
        <p:nvSpPr>
          <p:cNvPr id="26" name="Down Arrow 25"/>
          <p:cNvSpPr/>
          <p:nvPr/>
        </p:nvSpPr>
        <p:spPr>
          <a:xfrm rot="2845310">
            <a:off x="7612811" y="2086167"/>
            <a:ext cx="513272" cy="726044"/>
          </a:xfrm>
          <a:prstGeom prst="downArrow">
            <a:avLst>
              <a:gd name="adj1" fmla="val 33193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7" name="Down Arrow 26"/>
          <p:cNvSpPr/>
          <p:nvPr/>
        </p:nvSpPr>
        <p:spPr>
          <a:xfrm rot="18771014">
            <a:off x="7612810" y="3851707"/>
            <a:ext cx="513272" cy="726044"/>
          </a:xfrm>
          <a:prstGeom prst="downArrow">
            <a:avLst>
              <a:gd name="adj1" fmla="val 33193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8" name="Down Arrow 27"/>
          <p:cNvSpPr/>
          <p:nvPr/>
        </p:nvSpPr>
        <p:spPr>
          <a:xfrm rot="7520421">
            <a:off x="10085714" y="2129488"/>
            <a:ext cx="513272" cy="726044"/>
          </a:xfrm>
          <a:prstGeom prst="downArrow">
            <a:avLst>
              <a:gd name="adj1" fmla="val 33193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9" name="Down Arrow 28"/>
          <p:cNvSpPr/>
          <p:nvPr/>
        </p:nvSpPr>
        <p:spPr>
          <a:xfrm rot="13591542">
            <a:off x="10238114" y="4179315"/>
            <a:ext cx="513272" cy="726044"/>
          </a:xfrm>
          <a:prstGeom prst="downArrow">
            <a:avLst>
              <a:gd name="adj1" fmla="val 33193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0" name="Down Arrow 29"/>
          <p:cNvSpPr/>
          <p:nvPr/>
        </p:nvSpPr>
        <p:spPr>
          <a:xfrm rot="5400000">
            <a:off x="9888035" y="2934333"/>
            <a:ext cx="513272" cy="726044"/>
          </a:xfrm>
          <a:prstGeom prst="downArrow">
            <a:avLst>
              <a:gd name="adj1" fmla="val 33193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86352625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DEAFAA4-2D1F-4937-9AEB-126E48936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E94396F9-0A56-4F79-94FF-942CD41B605F}"/>
              </a:ext>
            </a:extLst>
          </p:cNvPr>
          <p:cNvSpPr txBox="1"/>
          <p:nvPr/>
        </p:nvSpPr>
        <p:spPr>
          <a:xfrm>
            <a:off x="1216241" y="2526115"/>
            <a:ext cx="609895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Try to run our container inside </a:t>
            </a:r>
            <a:r>
              <a:rPr lang="en-US" dirty="0" err="1" smtClean="0"/>
              <a:t>minikube</a:t>
            </a:r>
            <a:r>
              <a:rPr lang="en-US" dirty="0" smtClean="0"/>
              <a:t>.</a:t>
            </a:r>
          </a:p>
          <a:p>
            <a:r>
              <a:rPr lang="en-US" dirty="0" smtClean="0"/>
              <a:t>Do exercises 2.1 &amp; 2.2 </a:t>
            </a:r>
          </a:p>
          <a:p>
            <a:endParaRPr lang="en-US" dirty="0" smtClean="0"/>
          </a:p>
          <a:p>
            <a:r>
              <a:rPr lang="en-US" dirty="0" err="1" smtClean="0"/>
              <a:t>Minikube</a:t>
            </a:r>
            <a:r>
              <a:rPr lang="en-US" dirty="0" smtClean="0"/>
              <a:t> </a:t>
            </a:r>
            <a:r>
              <a:rPr lang="en-US" dirty="0"/>
              <a:t>commands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Minikube</a:t>
            </a:r>
            <a:r>
              <a:rPr lang="en-US" dirty="0"/>
              <a:t> status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Minikube</a:t>
            </a:r>
            <a:r>
              <a:rPr lang="en-US" dirty="0"/>
              <a:t> start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Minikube</a:t>
            </a:r>
            <a:r>
              <a:rPr lang="en-US" dirty="0"/>
              <a:t> stop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Minikube</a:t>
            </a:r>
            <a:r>
              <a:rPr lang="en-US" dirty="0"/>
              <a:t> </a:t>
            </a:r>
            <a:r>
              <a:rPr lang="en-US" dirty="0" err="1"/>
              <a:t>ssh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Minikube</a:t>
            </a:r>
            <a:r>
              <a:rPr lang="en-US" dirty="0"/>
              <a:t> update-</a:t>
            </a:r>
            <a:r>
              <a:rPr lang="en-US" dirty="0" err="1"/>
              <a:t>config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18382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Ingress</a:t>
            </a:r>
            <a:endParaRPr lang="nb-NO" dirty="0"/>
          </a:p>
        </p:txBody>
      </p:sp>
      <p:sp>
        <p:nvSpPr>
          <p:cNvPr id="3" name="Content Placeholder 1"/>
          <p:cNvSpPr txBox="1">
            <a:spLocks/>
          </p:cNvSpPr>
          <p:nvPr/>
        </p:nvSpPr>
        <p:spPr>
          <a:xfrm>
            <a:off x="992186" y="1961147"/>
            <a:ext cx="4600800" cy="4147553"/>
          </a:xfrm>
          <a:prstGeom prst="rect">
            <a:avLst/>
          </a:prstGeom>
        </p:spPr>
        <p:txBody>
          <a:bodyPr/>
          <a:lstStyle>
            <a:lvl1pPr marL="432000" indent="-432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864000" indent="-432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2pPr>
            <a:lvl3pPr marL="1296000" indent="-432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3pPr>
            <a:lvl4pPr marL="1728000" indent="-432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4pPr>
            <a:lvl5pPr marL="2160000" indent="-432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Part of the </a:t>
            </a:r>
            <a:r>
              <a:rPr lang="en-US" dirty="0" err="1" smtClean="0"/>
              <a:t>Kubernetes</a:t>
            </a:r>
            <a:r>
              <a:rPr lang="en-US" dirty="0" smtClean="0"/>
              <a:t> API</a:t>
            </a:r>
          </a:p>
          <a:p>
            <a:r>
              <a:rPr lang="en-US" dirty="0" smtClean="0"/>
              <a:t>Not implemented out of the box</a:t>
            </a:r>
          </a:p>
          <a:p>
            <a:r>
              <a:rPr lang="en-US" dirty="0" smtClean="0"/>
              <a:t>Third party providers</a:t>
            </a:r>
          </a:p>
          <a:p>
            <a:pPr lvl="1"/>
            <a:r>
              <a:rPr lang="en-US" dirty="0" smtClean="0"/>
              <a:t>NGINX</a:t>
            </a:r>
          </a:p>
          <a:p>
            <a:pPr lvl="1"/>
            <a:r>
              <a:rPr lang="en-US" dirty="0" err="1" smtClean="0"/>
              <a:t>Traefik</a:t>
            </a:r>
            <a:endParaRPr lang="en-US" dirty="0" smtClean="0"/>
          </a:p>
          <a:p>
            <a:pPr lvl="1"/>
            <a:r>
              <a:rPr lang="en-US" dirty="0" smtClean="0"/>
              <a:t>Many more</a:t>
            </a:r>
          </a:p>
          <a:p>
            <a:r>
              <a:rPr lang="en-US" dirty="0" smtClean="0"/>
              <a:t>Functionality</a:t>
            </a:r>
          </a:p>
          <a:p>
            <a:pPr lvl="1"/>
            <a:r>
              <a:rPr lang="en-US" dirty="0" smtClean="0"/>
              <a:t>SSL &amp;TLS termination</a:t>
            </a:r>
          </a:p>
          <a:p>
            <a:pPr lvl="1"/>
            <a:r>
              <a:rPr lang="en-US" dirty="0" smtClean="0"/>
              <a:t>Path rewrites</a:t>
            </a:r>
          </a:p>
          <a:p>
            <a:pPr lvl="1"/>
            <a:r>
              <a:rPr lang="en-US" dirty="0" smtClean="0"/>
              <a:t>Etc.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3775072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51CFB7B-70E3-4BD7-A2FB-477F51E7A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 - </a:t>
            </a:r>
            <a:r>
              <a:rPr lang="en-US" dirty="0" err="1"/>
              <a:t>Dataess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40B15541-642C-4B4A-BA9B-7B5B6EEF292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Worked in </a:t>
            </a:r>
            <a:r>
              <a:rPr lang="en-US" dirty="0" err="1"/>
              <a:t>Knowit</a:t>
            </a:r>
            <a:r>
              <a:rPr lang="en-US" dirty="0"/>
              <a:t> </a:t>
            </a:r>
            <a:r>
              <a:rPr lang="en-US" dirty="0" err="1"/>
              <a:t>Amende</a:t>
            </a:r>
            <a:r>
              <a:rPr lang="en-US" dirty="0"/>
              <a:t> since Nov. 2004</a:t>
            </a:r>
          </a:p>
          <a:p>
            <a:r>
              <a:rPr lang="en-US" dirty="0"/>
              <a:t>Worked with docker since 2013</a:t>
            </a:r>
          </a:p>
          <a:p>
            <a:r>
              <a:rPr lang="en-US" dirty="0"/>
              <a:t>Worked With Kubernetes since 2016.</a:t>
            </a:r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A9F5EC5A-0E54-4D06-93B9-10D02657B3E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55568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Forwarding proxy</a:t>
            </a:r>
            <a:endParaRPr lang="nb-NO" dirty="0"/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E94396F9-0A56-4F79-94FF-942CD41B605F}"/>
              </a:ext>
            </a:extLst>
          </p:cNvPr>
          <p:cNvSpPr txBox="1"/>
          <p:nvPr/>
        </p:nvSpPr>
        <p:spPr>
          <a:xfrm>
            <a:off x="1423275" y="2008513"/>
            <a:ext cx="92648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“</a:t>
            </a:r>
            <a:r>
              <a:rPr lang="en-US" dirty="0" err="1" smtClean="0"/>
              <a:t>kubectl</a:t>
            </a:r>
            <a:r>
              <a:rPr lang="en-US" dirty="0" smtClean="0"/>
              <a:t> port-forward [service/pod] [hostport1:localport1] </a:t>
            </a:r>
            <a:r>
              <a:rPr lang="en-US" dirty="0"/>
              <a:t>[</a:t>
            </a:r>
            <a:r>
              <a:rPr lang="en-US" dirty="0" smtClean="0"/>
              <a:t>hostport2:localport2] …..”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Verify if something is wrong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Temporary access to a pod/svc not externally exposed</a:t>
            </a:r>
          </a:p>
        </p:txBody>
      </p:sp>
    </p:spTree>
    <p:extLst>
      <p:ext uri="{BB962C8B-B14F-4D97-AF65-F5344CB8AC3E}">
        <p14:creationId xmlns:p14="http://schemas.microsoft.com/office/powerpoint/2010/main" val="265362650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DEAFAA4-2D1F-4937-9AEB-126E48936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E94396F9-0A56-4F79-94FF-942CD41B605F}"/>
              </a:ext>
            </a:extLst>
          </p:cNvPr>
          <p:cNvSpPr txBox="1"/>
          <p:nvPr/>
        </p:nvSpPr>
        <p:spPr>
          <a:xfrm>
            <a:off x="1216241" y="2526115"/>
            <a:ext cx="60989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Make an ingress:</a:t>
            </a:r>
          </a:p>
          <a:p>
            <a:r>
              <a:rPr lang="en-US" dirty="0" smtClean="0"/>
              <a:t>Do exercise 2.3</a:t>
            </a:r>
          </a:p>
        </p:txBody>
      </p:sp>
    </p:spTree>
    <p:extLst>
      <p:ext uri="{BB962C8B-B14F-4D97-AF65-F5344CB8AC3E}">
        <p14:creationId xmlns:p14="http://schemas.microsoft.com/office/powerpoint/2010/main" val="85689366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1382" y="806396"/>
            <a:ext cx="5540136" cy="1183038"/>
          </a:xfrm>
        </p:spPr>
        <p:txBody>
          <a:bodyPr/>
          <a:lstStyle/>
          <a:p>
            <a:r>
              <a:rPr lang="en-US" dirty="0" smtClean="0"/>
              <a:t>Configuration</a:t>
            </a:r>
            <a:endParaRPr lang="nb-NO" dirty="0"/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E94396F9-0A56-4F79-94FF-942CD41B605F}"/>
              </a:ext>
            </a:extLst>
          </p:cNvPr>
          <p:cNvSpPr txBox="1"/>
          <p:nvPr/>
        </p:nvSpPr>
        <p:spPr>
          <a:xfrm>
            <a:off x="1423276" y="2008513"/>
            <a:ext cx="53484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err="1" smtClean="0"/>
              <a:t>ConfigMap</a:t>
            </a:r>
            <a:endParaRPr lang="en-US" dirty="0" smtClean="0"/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 smtClean="0"/>
              <a:t>Name-value lists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 smtClean="0"/>
              <a:t>Files</a:t>
            </a: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7056407" y="1000035"/>
            <a:ext cx="4140679" cy="101566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-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 name: INFLUXDB_HTTP_ENABLED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  value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: "true"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-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 name: INFLUXDB_HTTP_BIND-ADDRESS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  value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: ":8086"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056407" y="2573539"/>
            <a:ext cx="4140679" cy="101566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nb-NO" sz="1200" dirty="0">
                <a:latin typeface="Courier New" pitchFamily="49" charset="0"/>
                <a:cs typeface="Courier New" pitchFamily="49" charset="0"/>
              </a:rPr>
              <a:t>envFrom:</a:t>
            </a:r>
          </a:p>
          <a:p>
            <a:r>
              <a:rPr lang="nb-NO" sz="1200" dirty="0" smtClean="0">
                <a:latin typeface="Courier New" pitchFamily="49" charset="0"/>
                <a:cs typeface="Courier New" pitchFamily="49" charset="0"/>
              </a:rPr>
              <a:t>-</a:t>
            </a:r>
            <a:r>
              <a:rPr lang="nb-NO" sz="1200" dirty="0">
                <a:latin typeface="Courier New" pitchFamily="49" charset="0"/>
                <a:cs typeface="Courier New" pitchFamily="49" charset="0"/>
              </a:rPr>
              <a:t> configMapRef:</a:t>
            </a:r>
          </a:p>
          <a:p>
            <a:r>
              <a:rPr lang="nb-NO" sz="1200" dirty="0" smtClean="0">
                <a:latin typeface="Courier New" pitchFamily="49" charset="0"/>
                <a:cs typeface="Courier New" pitchFamily="49" charset="0"/>
              </a:rPr>
              <a:t>  name</a:t>
            </a:r>
            <a:r>
              <a:rPr lang="nb-NO" sz="1200" dirty="0">
                <a:latin typeface="Courier New" pitchFamily="49" charset="0"/>
                <a:cs typeface="Courier New" pitchFamily="49" charset="0"/>
              </a:rPr>
              <a:t>: dotnet-config</a:t>
            </a:r>
          </a:p>
          <a:p>
            <a:r>
              <a:rPr lang="nb-NO" sz="1200" dirty="0" smtClean="0">
                <a:latin typeface="Courier New" pitchFamily="49" charset="0"/>
                <a:cs typeface="Courier New" pitchFamily="49" charset="0"/>
              </a:rPr>
              <a:t>-</a:t>
            </a:r>
            <a:r>
              <a:rPr lang="nb-NO" sz="1200" dirty="0">
                <a:latin typeface="Courier New" pitchFamily="49" charset="0"/>
                <a:cs typeface="Courier New" pitchFamily="49" charset="0"/>
              </a:rPr>
              <a:t> configMapRef:</a:t>
            </a:r>
          </a:p>
          <a:p>
            <a:r>
              <a:rPr lang="nb-NO" sz="1200" dirty="0" smtClean="0">
                <a:latin typeface="Courier New" pitchFamily="49" charset="0"/>
                <a:cs typeface="Courier New" pitchFamily="49" charset="0"/>
              </a:rPr>
              <a:t>  name</a:t>
            </a:r>
            <a:r>
              <a:rPr lang="nb-NO" sz="1200" dirty="0">
                <a:latin typeface="Courier New" pitchFamily="49" charset="0"/>
                <a:cs typeface="Courier New" pitchFamily="49" charset="0"/>
              </a:rPr>
              <a:t>: kundeportal-config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056407" y="3780084"/>
            <a:ext cx="4140679" cy="138499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nb-NO" sz="1200" dirty="0">
                <a:latin typeface="Courier New" pitchFamily="49" charset="0"/>
                <a:cs typeface="Courier New" pitchFamily="49" charset="0"/>
              </a:rPr>
              <a:t>apiVersion: v1</a:t>
            </a:r>
          </a:p>
          <a:p>
            <a:r>
              <a:rPr lang="nb-NO" sz="1200" dirty="0">
                <a:latin typeface="Courier New" pitchFamily="49" charset="0"/>
                <a:cs typeface="Courier New" pitchFamily="49" charset="0"/>
              </a:rPr>
              <a:t>kind: ConfigMap</a:t>
            </a:r>
          </a:p>
          <a:p>
            <a:r>
              <a:rPr lang="nb-NO" sz="1200" dirty="0">
                <a:latin typeface="Courier New" pitchFamily="49" charset="0"/>
                <a:cs typeface="Courier New" pitchFamily="49" charset="0"/>
              </a:rPr>
              <a:t>metadata:</a:t>
            </a:r>
          </a:p>
          <a:p>
            <a:r>
              <a:rPr lang="nb-NO" sz="1200" dirty="0">
                <a:latin typeface="Courier New" pitchFamily="49" charset="0"/>
                <a:cs typeface="Courier New" pitchFamily="49" charset="0"/>
              </a:rPr>
              <a:t>  name: kundeportal-config</a:t>
            </a:r>
          </a:p>
          <a:p>
            <a:r>
              <a:rPr lang="nb-NO" sz="1200" dirty="0">
                <a:latin typeface="Courier New" pitchFamily="49" charset="0"/>
                <a:cs typeface="Courier New" pitchFamily="49" charset="0"/>
              </a:rPr>
              <a:t>data:</a:t>
            </a:r>
          </a:p>
          <a:p>
            <a:r>
              <a:rPr lang="nb-NO" sz="1200" dirty="0">
                <a:latin typeface="Courier New" pitchFamily="49" charset="0"/>
                <a:cs typeface="Courier New" pitchFamily="49" charset="0"/>
              </a:rPr>
              <a:t>  </a:t>
            </a:r>
            <a:r>
              <a:rPr lang="nb-NO" sz="1200" dirty="0" smtClean="0">
                <a:latin typeface="Courier New" pitchFamily="49" charset="0"/>
                <a:cs typeface="Courier New" pitchFamily="49" charset="0"/>
              </a:rPr>
              <a:t>name1: "value"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 name2: </a:t>
            </a:r>
            <a:r>
              <a:rPr lang="nb-NO" sz="1200" dirty="0">
                <a:latin typeface="Courier New" pitchFamily="49" charset="0"/>
                <a:cs typeface="Courier New" pitchFamily="49" charset="0"/>
              </a:rPr>
              <a:t>"value"</a:t>
            </a:r>
            <a:endParaRPr lang="nb-NO" sz="12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517948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1382" y="806396"/>
            <a:ext cx="5540136" cy="1183038"/>
          </a:xfrm>
        </p:spPr>
        <p:txBody>
          <a:bodyPr/>
          <a:lstStyle/>
          <a:p>
            <a:r>
              <a:rPr lang="en-US" dirty="0" smtClean="0"/>
              <a:t>Configuration cont.</a:t>
            </a:r>
            <a:endParaRPr lang="nb-NO" dirty="0"/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E94396F9-0A56-4F79-94FF-942CD41B605F}"/>
              </a:ext>
            </a:extLst>
          </p:cNvPr>
          <p:cNvSpPr txBox="1"/>
          <p:nvPr/>
        </p:nvSpPr>
        <p:spPr>
          <a:xfrm>
            <a:off x="1423276" y="2008513"/>
            <a:ext cx="53484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Secret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/>
              <a:t>Name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/>
              <a:t>Base64 encoded value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056407" y="2573539"/>
            <a:ext cx="4140679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nb-NO" sz="1200" dirty="0">
                <a:latin typeface="Courier New" pitchFamily="49" charset="0"/>
                <a:cs typeface="Courier New" pitchFamily="49" charset="0"/>
              </a:rPr>
              <a:t>envFrom</a:t>
            </a:r>
            <a:r>
              <a:rPr lang="nb-NO" sz="12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nb-NO" sz="1200" dirty="0" smtClean="0">
                <a:latin typeface="Courier New" pitchFamily="49" charset="0"/>
                <a:cs typeface="Courier New" pitchFamily="49" charset="0"/>
              </a:rPr>
              <a:t>-</a:t>
            </a:r>
            <a:r>
              <a:rPr lang="nb-NO" sz="1200" dirty="0">
                <a:latin typeface="Courier New" pitchFamily="49" charset="0"/>
                <a:cs typeface="Courier New" pitchFamily="49" charset="0"/>
              </a:rPr>
              <a:t> secretRef:</a:t>
            </a:r>
          </a:p>
          <a:p>
            <a:r>
              <a:rPr lang="nb-NO" sz="1200" dirty="0" smtClean="0">
                <a:latin typeface="Courier New" pitchFamily="49" charset="0"/>
                <a:cs typeface="Courier New" pitchFamily="49" charset="0"/>
              </a:rPr>
              <a:t>  name</a:t>
            </a:r>
            <a:r>
              <a:rPr lang="nb-NO" sz="1200" dirty="0">
                <a:latin typeface="Courier New" pitchFamily="49" charset="0"/>
                <a:cs typeface="Courier New" pitchFamily="49" charset="0"/>
              </a:rPr>
              <a:t>: kundeportal-secrets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056407" y="3443670"/>
            <a:ext cx="4140679" cy="12003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nb-NO" sz="1200" dirty="0">
                <a:latin typeface="Courier New" pitchFamily="49" charset="0"/>
                <a:cs typeface="Courier New" pitchFamily="49" charset="0"/>
              </a:rPr>
              <a:t>apiVersion: v1</a:t>
            </a:r>
          </a:p>
          <a:p>
            <a:r>
              <a:rPr lang="nb-NO" sz="1200" dirty="0">
                <a:latin typeface="Courier New" pitchFamily="49" charset="0"/>
                <a:cs typeface="Courier New" pitchFamily="49" charset="0"/>
              </a:rPr>
              <a:t>kind: Secret</a:t>
            </a:r>
          </a:p>
          <a:p>
            <a:r>
              <a:rPr lang="nb-NO" sz="1200" dirty="0">
                <a:latin typeface="Courier New" pitchFamily="49" charset="0"/>
                <a:cs typeface="Courier New" pitchFamily="49" charset="0"/>
              </a:rPr>
              <a:t>metadata:</a:t>
            </a:r>
          </a:p>
          <a:p>
            <a:r>
              <a:rPr lang="nb-NO" sz="1200" dirty="0">
                <a:latin typeface="Courier New" pitchFamily="49" charset="0"/>
                <a:cs typeface="Courier New" pitchFamily="49" charset="0"/>
              </a:rPr>
              <a:t>  name: kundeportal-secrets</a:t>
            </a:r>
          </a:p>
          <a:p>
            <a:r>
              <a:rPr lang="nb-NO" sz="1200" dirty="0">
                <a:latin typeface="Courier New" pitchFamily="49" charset="0"/>
                <a:cs typeface="Courier New" pitchFamily="49" charset="0"/>
              </a:rPr>
              <a:t>data:</a:t>
            </a:r>
          </a:p>
          <a:p>
            <a:r>
              <a:rPr lang="nb-NO" sz="1200" dirty="0">
                <a:latin typeface="Courier New" pitchFamily="49" charset="0"/>
                <a:cs typeface="Courier New" pitchFamily="49" charset="0"/>
              </a:rPr>
              <a:t>  ConnectionStrings</a:t>
            </a:r>
            <a:r>
              <a:rPr lang="nb-NO" sz="1200" dirty="0" smtClean="0">
                <a:latin typeface="Courier New" pitchFamily="49" charset="0"/>
                <a:cs typeface="Courier New" pitchFamily="49" charset="0"/>
              </a:rPr>
              <a:t>__MySql:</a:t>
            </a:r>
            <a:r>
              <a:rPr lang="nb-NO" sz="1200" dirty="0">
                <a:latin typeface="Courier New" pitchFamily="49" charset="0"/>
                <a:cs typeface="Courier New" pitchFamily="49" charset="0"/>
              </a:rPr>
              <a:t> </a:t>
            </a:r>
            <a:r>
              <a:rPr lang="nb-NO" sz="1200" dirty="0" smtClean="0">
                <a:latin typeface="Courier New" pitchFamily="49" charset="0"/>
                <a:cs typeface="Courier New" pitchFamily="49" charset="0"/>
              </a:rPr>
              <a:t>c2VydmVyPT44</a:t>
            </a:r>
            <a:endParaRPr lang="nb-NO" sz="12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226927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Volumes</a:t>
            </a:r>
            <a:endParaRPr lang="nb-NO" dirty="0"/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E94396F9-0A56-4F79-94FF-942CD41B605F}"/>
              </a:ext>
            </a:extLst>
          </p:cNvPr>
          <p:cNvSpPr txBox="1"/>
          <p:nvPr/>
        </p:nvSpPr>
        <p:spPr>
          <a:xfrm>
            <a:off x="1423275" y="2008513"/>
            <a:ext cx="609895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Volume (PV)</a:t>
            </a:r>
            <a:endParaRPr lang="en-US" dirty="0" smtClean="0"/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 smtClean="0"/>
              <a:t>Maps to different storage solutions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 smtClean="0"/>
              <a:t>Local (node </a:t>
            </a:r>
            <a:r>
              <a:rPr lang="en-US" dirty="0" err="1" smtClean="0"/>
              <a:t>filesystem</a:t>
            </a:r>
            <a:r>
              <a:rPr lang="en-US" dirty="0" smtClean="0"/>
              <a:t>)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 smtClean="0"/>
              <a:t>NAS (NFS)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 smtClean="0"/>
              <a:t>Etc.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err="1" smtClean="0"/>
              <a:t>VolumeClaim</a:t>
            </a:r>
            <a:r>
              <a:rPr lang="en-US" dirty="0" smtClean="0"/>
              <a:t> (PVC)</a:t>
            </a:r>
            <a:endParaRPr lang="en-US" dirty="0" smtClean="0"/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 smtClean="0"/>
              <a:t>Indirectly attach to volume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 smtClean="0"/>
              <a:t>Specify requirements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err="1" smtClean="0"/>
              <a:t>StorageClasses</a:t>
            </a:r>
            <a:r>
              <a:rPr lang="en-US" dirty="0" smtClean="0"/>
              <a:t> (SC)</a:t>
            </a:r>
            <a:endParaRPr lang="en-US" dirty="0" smtClean="0"/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 smtClean="0"/>
              <a:t>Prepackaged specifications for </a:t>
            </a:r>
            <a:r>
              <a:rPr lang="en-US" dirty="0" smtClean="0"/>
              <a:t>where/how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err="1" smtClean="0"/>
              <a:t>Minicube</a:t>
            </a:r>
            <a:r>
              <a:rPr lang="en-US" dirty="0" smtClean="0"/>
              <a:t> default storage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 smtClean="0"/>
              <a:t>VMs local </a:t>
            </a:r>
            <a:r>
              <a:rPr lang="en-US" dirty="0" err="1" smtClean="0"/>
              <a:t>filesystem</a:t>
            </a:r>
            <a:r>
              <a:rPr lang="en-US" dirty="0" smtClean="0"/>
              <a:t> ()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46125030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DEAFAA4-2D1F-4937-9AEB-126E48936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E94396F9-0A56-4F79-94FF-942CD41B605F}"/>
              </a:ext>
            </a:extLst>
          </p:cNvPr>
          <p:cNvSpPr txBox="1"/>
          <p:nvPr/>
        </p:nvSpPr>
        <p:spPr>
          <a:xfrm>
            <a:off x="1216241" y="2526115"/>
            <a:ext cx="60989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Use </a:t>
            </a:r>
            <a:r>
              <a:rPr lang="en-US" dirty="0" err="1" smtClean="0"/>
              <a:t>config</a:t>
            </a:r>
            <a:r>
              <a:rPr lang="en-US" dirty="0" smtClean="0"/>
              <a:t> </a:t>
            </a:r>
            <a:r>
              <a:rPr lang="en-US" dirty="0" smtClean="0"/>
              <a:t>maps, volumes </a:t>
            </a:r>
            <a:r>
              <a:rPr lang="en-US" dirty="0" smtClean="0"/>
              <a:t>&amp; secrets:</a:t>
            </a:r>
          </a:p>
          <a:p>
            <a:r>
              <a:rPr lang="en-US" dirty="0" smtClean="0"/>
              <a:t>Do exercise </a:t>
            </a:r>
            <a:r>
              <a:rPr lang="en-US" dirty="0" smtClean="0"/>
              <a:t>2.4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44672409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</a:t>
            </a:r>
            <a:endParaRPr lang="nb-NO" dirty="0"/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E94396F9-0A56-4F79-94FF-942CD41B605F}"/>
              </a:ext>
            </a:extLst>
          </p:cNvPr>
          <p:cNvSpPr txBox="1"/>
          <p:nvPr/>
        </p:nvSpPr>
        <p:spPr>
          <a:xfrm>
            <a:off x="1423274" y="1595887"/>
            <a:ext cx="4839501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nb-NO" dirty="0" smtClean="0"/>
              <a:t>Requests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 smtClean="0"/>
              <a:t>Min </a:t>
            </a:r>
            <a:r>
              <a:rPr lang="en-US" dirty="0" err="1" smtClean="0"/>
              <a:t>amomunt</a:t>
            </a:r>
            <a:r>
              <a:rPr lang="en-US" dirty="0" smtClean="0"/>
              <a:t> of </a:t>
            </a:r>
            <a:r>
              <a:rPr lang="en-US" dirty="0" err="1" smtClean="0"/>
              <a:t>ram&amp;cpu</a:t>
            </a:r>
            <a:endParaRPr lang="nb-NO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nb-NO" dirty="0" smtClean="0"/>
              <a:t>Limits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 smtClean="0"/>
              <a:t>Max amount of </a:t>
            </a:r>
            <a:r>
              <a:rPr lang="en-US" dirty="0" err="1" smtClean="0"/>
              <a:t>ram&amp;cpu</a:t>
            </a: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Memory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 err="1" smtClean="0"/>
              <a:t>Mi</a:t>
            </a:r>
            <a:r>
              <a:rPr lang="en-US" dirty="0" smtClean="0"/>
              <a:t> – amount of MB RAM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CPU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 smtClean="0"/>
              <a:t>m – 1000 part of a processor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 smtClean="0"/>
              <a:t>500m - 0.5 processor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Production - Don’t use.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err="1" smtClean="0"/>
              <a:t>Autoscaling</a:t>
            </a:r>
            <a:r>
              <a:rPr lang="en-US" dirty="0" smtClean="0"/>
              <a:t> of nodes.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Low limit – crash/</a:t>
            </a:r>
            <a:r>
              <a:rPr lang="en-US" dirty="0" err="1" smtClean="0"/>
              <a:t>unstability</a:t>
            </a: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endParaRPr lang="nb-NO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7082287" y="1595887"/>
            <a:ext cx="4606505" cy="286232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nb-NO" dirty="0">
                <a:latin typeface="Courier New" pitchFamily="49" charset="0"/>
                <a:cs typeface="Courier New" pitchFamily="49" charset="0"/>
              </a:rPr>
              <a:t> containers:</a:t>
            </a:r>
          </a:p>
          <a:p>
            <a:r>
              <a:rPr lang="nb-NO" dirty="0">
                <a:latin typeface="Courier New" pitchFamily="49" charset="0"/>
                <a:cs typeface="Courier New" pitchFamily="49" charset="0"/>
              </a:rPr>
              <a:t>  - name: db</a:t>
            </a:r>
          </a:p>
          <a:p>
            <a:r>
              <a:rPr lang="nb-NO" dirty="0">
                <a:latin typeface="Courier New" pitchFamily="49" charset="0"/>
                <a:cs typeface="Courier New" pitchFamily="49" charset="0"/>
              </a:rPr>
              <a:t>    image: </a:t>
            </a:r>
            <a:r>
              <a:rPr lang="nb-NO" dirty="0" smtClean="0">
                <a:latin typeface="Courier New" pitchFamily="49" charset="0"/>
                <a:cs typeface="Courier New" pitchFamily="49" charset="0"/>
              </a:rPr>
              <a:t>mysql    </a:t>
            </a:r>
          </a:p>
          <a:p>
            <a:r>
              <a:rPr lang="nb-NO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nb-NO" dirty="0" smtClean="0">
                <a:latin typeface="Courier New" pitchFamily="49" charset="0"/>
                <a:cs typeface="Courier New" pitchFamily="49" charset="0"/>
              </a:rPr>
              <a:t>   resources</a:t>
            </a:r>
            <a:r>
              <a:rPr lang="nb-NO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nb-NO" dirty="0">
                <a:latin typeface="Courier New" pitchFamily="49" charset="0"/>
                <a:cs typeface="Courier New" pitchFamily="49" charset="0"/>
              </a:rPr>
              <a:t>      requests:</a:t>
            </a:r>
          </a:p>
          <a:p>
            <a:r>
              <a:rPr lang="nb-NO" dirty="0">
                <a:latin typeface="Courier New" pitchFamily="49" charset="0"/>
                <a:cs typeface="Courier New" pitchFamily="49" charset="0"/>
              </a:rPr>
              <a:t>        memory: "64Mi"</a:t>
            </a:r>
          </a:p>
          <a:p>
            <a:r>
              <a:rPr lang="nb-NO" dirty="0">
                <a:latin typeface="Courier New" pitchFamily="49" charset="0"/>
                <a:cs typeface="Courier New" pitchFamily="49" charset="0"/>
              </a:rPr>
              <a:t>        cpu: "250m"</a:t>
            </a:r>
          </a:p>
          <a:p>
            <a:r>
              <a:rPr lang="nb-NO" dirty="0">
                <a:latin typeface="Courier New" pitchFamily="49" charset="0"/>
                <a:cs typeface="Courier New" pitchFamily="49" charset="0"/>
              </a:rPr>
              <a:t>      limits:</a:t>
            </a:r>
          </a:p>
          <a:p>
            <a:r>
              <a:rPr lang="nb-NO" dirty="0">
                <a:latin typeface="Courier New" pitchFamily="49" charset="0"/>
                <a:cs typeface="Courier New" pitchFamily="49" charset="0"/>
              </a:rPr>
              <a:t>        memory: "128Mi"</a:t>
            </a:r>
          </a:p>
          <a:p>
            <a:r>
              <a:rPr lang="nb-NO" dirty="0">
                <a:latin typeface="Courier New" pitchFamily="49" charset="0"/>
                <a:cs typeface="Courier New" pitchFamily="49" charset="0"/>
              </a:rPr>
              <a:t>        cpu: "</a:t>
            </a:r>
            <a:r>
              <a:rPr lang="nb-NO" dirty="0" smtClean="0">
                <a:latin typeface="Courier New" pitchFamily="49" charset="0"/>
                <a:cs typeface="Courier New" pitchFamily="49" charset="0"/>
              </a:rPr>
              <a:t>500m</a:t>
            </a:r>
            <a:endParaRPr lang="nb-NO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75801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Context</a:t>
            </a:r>
            <a:endParaRPr lang="nb-NO" dirty="0"/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E94396F9-0A56-4F79-94FF-942CD41B605F}"/>
              </a:ext>
            </a:extLst>
          </p:cNvPr>
          <p:cNvSpPr txBox="1"/>
          <p:nvPr/>
        </p:nvSpPr>
        <p:spPr>
          <a:xfrm>
            <a:off x="1423275" y="2008513"/>
            <a:ext cx="609895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err="1" smtClean="0"/>
              <a:t>Kubectl</a:t>
            </a:r>
            <a:r>
              <a:rPr lang="en-US" dirty="0" smtClean="0"/>
              <a:t> connection file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 smtClean="0"/>
              <a:t>Cluster address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 smtClean="0"/>
              <a:t>User credentials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HOME/.</a:t>
            </a:r>
            <a:r>
              <a:rPr lang="en-US" dirty="0" err="1" smtClean="0"/>
              <a:t>kube</a:t>
            </a:r>
            <a:r>
              <a:rPr lang="en-US" dirty="0" smtClean="0"/>
              <a:t>/</a:t>
            </a:r>
            <a:r>
              <a:rPr lang="en-US" dirty="0" err="1" smtClean="0"/>
              <a:t>config</a:t>
            </a: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TXT file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Rename “</a:t>
            </a:r>
            <a:r>
              <a:rPr lang="en-US" dirty="0" err="1" smtClean="0"/>
              <a:t>context.Name</a:t>
            </a:r>
            <a:r>
              <a:rPr lang="en-US" dirty="0" smtClean="0"/>
              <a:t>”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“</a:t>
            </a:r>
            <a:r>
              <a:rPr lang="en-US" dirty="0" err="1" smtClean="0"/>
              <a:t>kubectl</a:t>
            </a:r>
            <a:r>
              <a:rPr lang="en-US" dirty="0" smtClean="0"/>
              <a:t> </a:t>
            </a:r>
            <a:r>
              <a:rPr lang="en-US" dirty="0" err="1" smtClean="0"/>
              <a:t>config</a:t>
            </a:r>
            <a:r>
              <a:rPr lang="en-US" dirty="0" smtClean="0"/>
              <a:t> get-contexts”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“</a:t>
            </a:r>
            <a:r>
              <a:rPr lang="en-US" dirty="0" err="1"/>
              <a:t>kubectl</a:t>
            </a:r>
            <a:r>
              <a:rPr lang="en-US" dirty="0"/>
              <a:t> </a:t>
            </a:r>
            <a:r>
              <a:rPr lang="en-US" dirty="0" err="1"/>
              <a:t>config</a:t>
            </a:r>
            <a:r>
              <a:rPr lang="en-US" dirty="0"/>
              <a:t> </a:t>
            </a:r>
            <a:r>
              <a:rPr lang="en-US" dirty="0" smtClean="0"/>
              <a:t>use-context [</a:t>
            </a:r>
            <a:r>
              <a:rPr lang="en-US" dirty="0" err="1" smtClean="0"/>
              <a:t>contextname</a:t>
            </a:r>
            <a:r>
              <a:rPr lang="en-US" dirty="0" smtClean="0"/>
              <a:t>]”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Update context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/>
              <a:t>“</a:t>
            </a:r>
            <a:r>
              <a:rPr lang="en-US" dirty="0" err="1"/>
              <a:t>minikube</a:t>
            </a:r>
            <a:r>
              <a:rPr lang="en-US" dirty="0"/>
              <a:t> update-context</a:t>
            </a:r>
            <a:r>
              <a:rPr lang="en-US" dirty="0" smtClean="0"/>
              <a:t>”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nb-NO" dirty="0"/>
              <a:t>gcloud container clusters get-credentials </a:t>
            </a:r>
            <a:r>
              <a:rPr lang="nb-NO" dirty="0" smtClean="0"/>
              <a:t>.....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nb-NO" dirty="0"/>
              <a:t>az aks </a:t>
            </a:r>
            <a:r>
              <a:rPr lang="nb-NO" dirty="0" smtClean="0"/>
              <a:t>get-credentials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 smtClean="0"/>
              <a:t>Etc.</a:t>
            </a:r>
          </a:p>
        </p:txBody>
      </p:sp>
    </p:spTree>
    <p:extLst>
      <p:ext uri="{BB962C8B-B14F-4D97-AF65-F5344CB8AC3E}">
        <p14:creationId xmlns:p14="http://schemas.microsoft.com/office/powerpoint/2010/main" val="215665026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If something </a:t>
            </a:r>
            <a:r>
              <a:rPr lang="en-US" dirty="0" err="1" smtClean="0"/>
              <a:t>failes</a:t>
            </a:r>
            <a:endParaRPr lang="nb-NO" dirty="0"/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E94396F9-0A56-4F79-94FF-942CD41B605F}"/>
              </a:ext>
            </a:extLst>
          </p:cNvPr>
          <p:cNvSpPr txBox="1"/>
          <p:nvPr/>
        </p:nvSpPr>
        <p:spPr>
          <a:xfrm>
            <a:off x="1423275" y="2008513"/>
            <a:ext cx="609895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err="1" smtClean="0"/>
              <a:t>Kubectl</a:t>
            </a:r>
            <a:r>
              <a:rPr lang="en-US" dirty="0" smtClean="0"/>
              <a:t> get pod/svc/deploy [-</a:t>
            </a:r>
            <a:r>
              <a:rPr lang="en-US" dirty="0"/>
              <a:t>o[</a:t>
            </a:r>
            <a:r>
              <a:rPr lang="en-US" dirty="0" err="1"/>
              <a:t>wide|yaml</a:t>
            </a:r>
            <a:r>
              <a:rPr lang="en-US" dirty="0"/>
              <a:t>]</a:t>
            </a: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 err="1" smtClean="0"/>
              <a:t>Kubectl</a:t>
            </a:r>
            <a:r>
              <a:rPr lang="en-US" dirty="0" smtClean="0"/>
              <a:t> describe pod/svc/deploy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err="1" smtClean="0"/>
              <a:t>Kubectl</a:t>
            </a:r>
            <a:r>
              <a:rPr lang="en-US" dirty="0" smtClean="0"/>
              <a:t> logs [</a:t>
            </a:r>
            <a:r>
              <a:rPr lang="en-US" dirty="0" err="1" smtClean="0"/>
              <a:t>podname</a:t>
            </a:r>
            <a:r>
              <a:rPr lang="en-US" dirty="0" smtClean="0"/>
              <a:t>] [-w]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err="1" smtClean="0"/>
              <a:t>Kubectl</a:t>
            </a:r>
            <a:r>
              <a:rPr lang="en-US" dirty="0" smtClean="0"/>
              <a:t> exec –it </a:t>
            </a:r>
            <a:r>
              <a:rPr lang="en-US" dirty="0"/>
              <a:t>[</a:t>
            </a:r>
            <a:r>
              <a:rPr lang="en-US" dirty="0" err="1"/>
              <a:t>podname</a:t>
            </a:r>
            <a:r>
              <a:rPr lang="en-US" dirty="0" smtClean="0"/>
              <a:t>] </a:t>
            </a:r>
            <a:r>
              <a:rPr lang="en-US" dirty="0" err="1" smtClean="0"/>
              <a:t>printenv|sort</a:t>
            </a: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 err="1" smtClean="0"/>
              <a:t>Kubectl</a:t>
            </a:r>
            <a:r>
              <a:rPr lang="en-US" dirty="0" smtClean="0"/>
              <a:t> exec –it [</a:t>
            </a:r>
            <a:r>
              <a:rPr lang="en-US" dirty="0" err="1" smtClean="0"/>
              <a:t>podname</a:t>
            </a:r>
            <a:r>
              <a:rPr lang="en-US" dirty="0" smtClean="0"/>
              <a:t>] </a:t>
            </a:r>
            <a:r>
              <a:rPr lang="en-US" dirty="0" err="1" smtClean="0"/>
              <a:t>bash|sh|etc</a:t>
            </a:r>
            <a:r>
              <a:rPr lang="en-US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2059965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</a:t>
            </a:r>
            <a:endParaRPr lang="nb-NO" dirty="0"/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E94396F9-0A56-4F79-94FF-942CD41B605F}"/>
              </a:ext>
            </a:extLst>
          </p:cNvPr>
          <p:cNvSpPr txBox="1"/>
          <p:nvPr/>
        </p:nvSpPr>
        <p:spPr>
          <a:xfrm>
            <a:off x="1423275" y="2008513"/>
            <a:ext cx="1031727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github.com/kurt70/dockerk8sworkshop.git</a:t>
            </a: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nb-NO" dirty="0">
                <a:hlinkClick r:id="rId3"/>
              </a:rPr>
              <a:t>https://kubernetes.io</a:t>
            </a:r>
            <a:r>
              <a:rPr lang="nb-NO" dirty="0" smtClean="0">
                <a:hlinkClick r:id="rId3"/>
              </a:rPr>
              <a:t>/</a:t>
            </a:r>
            <a:endParaRPr lang="nb-NO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nb-NO" dirty="0">
                <a:hlinkClick r:id="rId4"/>
              </a:rPr>
              <a:t>https://docs.docker.com</a:t>
            </a:r>
            <a:r>
              <a:rPr lang="nb-NO" dirty="0" smtClean="0">
                <a:hlinkClick r:id="rId4"/>
              </a:rPr>
              <a:t>/</a:t>
            </a:r>
            <a:endParaRPr lang="nb-NO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nb-NO" dirty="0">
                <a:hlinkClick r:id="rId5"/>
              </a:rPr>
              <a:t>https://hub.docker.com</a:t>
            </a:r>
            <a:r>
              <a:rPr lang="nb-NO" dirty="0" smtClean="0">
                <a:hlinkClick r:id="rId5"/>
              </a:rPr>
              <a:t>/</a:t>
            </a:r>
            <a:endParaRPr lang="nb-NO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nb-NO" dirty="0">
                <a:hlinkClick r:id="rId6"/>
              </a:rPr>
              <a:t>https://www.cncf.io/wp-content/uploads/2018/03/CNCF_TrailMap_latest.png</a:t>
            </a:r>
            <a:endParaRPr lang="nb-NO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nb-NO" dirty="0">
                <a:hlinkClick r:id="rId7"/>
              </a:rPr>
              <a:t>https://landscape.cncf.io</a:t>
            </a:r>
            <a:r>
              <a:rPr lang="nb-NO" dirty="0" smtClean="0">
                <a:hlinkClick r:id="rId7"/>
              </a:rPr>
              <a:t>/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0518381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FB50BD9-B66C-4B6F-9C90-B629CB9F1B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Download from </a:t>
            </a:r>
            <a:r>
              <a:rPr lang="en-US" dirty="0" err="1"/>
              <a:t>github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7AED149C-19F8-43F9-BC04-D11830E05A3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93255" y="1949073"/>
            <a:ext cx="10165976" cy="4159627"/>
          </a:xfrm>
        </p:spPr>
        <p:txBody>
          <a:bodyPr/>
          <a:lstStyle/>
          <a:p>
            <a:r>
              <a:rPr lang="en-US" dirty="0">
                <a:hlinkClick r:id="rId2"/>
              </a:rPr>
              <a:t>https://github.com/kurt70/dockerk8sworkshop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300630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3332988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objekt 5">
            <a:extLst>
              <a:ext uri="{FF2B5EF4-FFF2-40B4-BE49-F238E27FC236}">
                <a16:creationId xmlns="" xmlns:a16="http://schemas.microsoft.com/office/drawing/2014/main" id="{B93EF287-B678-B049-9F4A-AA5E6518ACB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584"/>
          <a:stretch/>
        </p:blipFill>
        <p:spPr>
          <a:xfrm>
            <a:off x="13556973" y="-3097077"/>
            <a:ext cx="12325515" cy="7357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753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59CE681-0B65-47BF-91FF-E198285000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are you (short)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5B82F6EA-8B3A-4DA5-A66F-6C2535D481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93254" y="1949073"/>
            <a:ext cx="9465643" cy="4159627"/>
          </a:xfrm>
        </p:spPr>
        <p:txBody>
          <a:bodyPr/>
          <a:lstStyle/>
          <a:p>
            <a:r>
              <a:rPr lang="en-US" dirty="0">
                <a:hlinkClick r:id="rId2"/>
              </a:rPr>
              <a:t>Git clone https://github.com/kurt70/dockerk8sworkshop</a:t>
            </a:r>
            <a:endParaRPr lang="en-US" dirty="0"/>
          </a:p>
          <a:p>
            <a:r>
              <a:rPr lang="en-US" dirty="0"/>
              <a:t>Make a nametag</a:t>
            </a:r>
          </a:p>
          <a:p>
            <a:endParaRPr lang="en-US" dirty="0"/>
          </a:p>
          <a:p>
            <a:r>
              <a:rPr lang="en-US" dirty="0"/>
              <a:t>Name – (Write nametag)</a:t>
            </a:r>
          </a:p>
          <a:p>
            <a:r>
              <a:rPr lang="en-US" dirty="0"/>
              <a:t>Current Assignment</a:t>
            </a:r>
          </a:p>
          <a:p>
            <a:r>
              <a:rPr lang="en-US" dirty="0"/>
              <a:t>Expectations for the Workshop</a:t>
            </a:r>
          </a:p>
        </p:txBody>
      </p:sp>
    </p:spTree>
    <p:extLst>
      <p:ext uri="{BB962C8B-B14F-4D97-AF65-F5344CB8AC3E}">
        <p14:creationId xmlns:p14="http://schemas.microsoft.com/office/powerpoint/2010/main" val="17633642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C0D2330-E698-4585-BAAF-537B0CDBE4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changing in the industry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EDC551B2-5D39-438D-B0E6-A8944B2D182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23536" y="5745143"/>
            <a:ext cx="4600800" cy="625510"/>
          </a:xfrm>
        </p:spPr>
        <p:txBody>
          <a:bodyPr/>
          <a:lstStyle/>
          <a:p>
            <a:r>
              <a:rPr lang="en-US" dirty="0">
                <a:hlinkClick r:id="rId2"/>
              </a:rPr>
              <a:t>https://landscape.cncf.io/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E68F670E-3B72-4C94-8A96-C02EAD18CD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536" y="1491506"/>
            <a:ext cx="10862570" cy="4069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8372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Docker</a:t>
            </a:r>
            <a:endParaRPr lang="nb-NO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Runs virtual containerized workloads</a:t>
            </a:r>
          </a:p>
          <a:p>
            <a:r>
              <a:rPr lang="en-US" dirty="0"/>
              <a:t>Minimal size.</a:t>
            </a:r>
          </a:p>
          <a:p>
            <a:r>
              <a:rPr lang="en-US" dirty="0"/>
              <a:t>Utilizes the </a:t>
            </a:r>
            <a:r>
              <a:rPr lang="en-US" dirty="0" err="1"/>
              <a:t>Docker</a:t>
            </a:r>
            <a:r>
              <a:rPr lang="en-US" dirty="0"/>
              <a:t> VM’s OS</a:t>
            </a:r>
            <a:endParaRPr lang="nb-NO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nb-NO"/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AAF78104-801C-4078-B443-193699D21B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927" y="1949073"/>
            <a:ext cx="5450716" cy="4265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3120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</a:t>
            </a:r>
            <a:r>
              <a:rPr lang="en-US" dirty="0" err="1"/>
              <a:t>Docker</a:t>
            </a:r>
            <a:endParaRPr lang="nb-NO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Isolates different parts of a system</a:t>
            </a:r>
          </a:p>
          <a:p>
            <a:r>
              <a:rPr lang="en-US" dirty="0"/>
              <a:t>Works on your machine and other machines the same way.</a:t>
            </a:r>
          </a:p>
          <a:p>
            <a:r>
              <a:rPr lang="en-US" dirty="0"/>
              <a:t>Minimal </a:t>
            </a:r>
            <a:r>
              <a:rPr lang="en-US" dirty="0" err="1"/>
              <a:t>config</a:t>
            </a:r>
            <a:r>
              <a:rPr lang="en-US" dirty="0"/>
              <a:t> hassle (almost)</a:t>
            </a:r>
          </a:p>
          <a:p>
            <a:r>
              <a:rPr lang="en-US" dirty="0"/>
              <a:t>Does away with ordinary installation issues (more or less)</a:t>
            </a:r>
          </a:p>
          <a:p>
            <a:r>
              <a:rPr lang="en-US" dirty="0"/>
              <a:t>Can be run In </a:t>
            </a:r>
            <a:r>
              <a:rPr lang="en-US" dirty="0" err="1"/>
              <a:t>Kubernetes</a:t>
            </a:r>
            <a:r>
              <a:rPr lang="en-US" dirty="0"/>
              <a:t> or other orchestration solutions.</a:t>
            </a:r>
          </a:p>
          <a:p>
            <a:endParaRPr lang="nb-NO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19545235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FINEDWA" val="True"/>
  <p:tag name="TOP" val="63.49606"/>
  <p:tag name="LEFT" val="78.23622"/>
  <p:tag name="RIGHT" val="870.2362"/>
  <p:tag name="BOTTOM" val="487.842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FINEDWA" val="True"/>
  <p:tag name="TOP" val="63.49606"/>
  <p:tag name="LEFT" val="78.23622"/>
  <p:tag name="RIGHT" val="870.2362"/>
  <p:tag name="BOTTOM" val="487.842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FINEDWA" val="True"/>
  <p:tag name="TOP" val="63.49606"/>
  <p:tag name="LEFT" val="78.23622"/>
  <p:tag name="RIGHT" val="870.2362"/>
  <p:tag name="BOTTOM" val="487.842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FINEDWA" val="True"/>
  <p:tag name="TOP" val="63.49606"/>
  <p:tag name="LEFT" val="78.23622"/>
  <p:tag name="RIGHT" val="870.2362"/>
  <p:tag name="BOTTOM" val="487.8425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FINEDWA" val="True"/>
  <p:tag name="TOP" val="63.49606"/>
  <p:tag name="LEFT" val="78.23622"/>
  <p:tag name="RIGHT" val="870.2362"/>
  <p:tag name="BOTTOM" val="487.8425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FINEDWA" val="True"/>
  <p:tag name="TOP" val="63.49606"/>
  <p:tag name="LEFT" val="78.23622"/>
  <p:tag name="RIGHT" val="870.2362"/>
  <p:tag name="BOTTOM" val="487.8425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FINEDWA" val="True"/>
  <p:tag name="TOP" val="63.49606"/>
  <p:tag name="LEFT" val="78.23622"/>
  <p:tag name="RIGHT" val="870.2362"/>
  <p:tag name="BOTTOM" val="487.8425"/>
</p:tagLst>
</file>

<file path=ppt/theme/theme1.xml><?xml version="1.0" encoding="utf-8"?>
<a:theme xmlns:a="http://schemas.openxmlformats.org/drawingml/2006/main" name="Knowit">
  <a:themeElements>
    <a:clrScheme name="Knowit">
      <a:dk1>
        <a:sysClr val="windowText" lastClr="000000"/>
      </a:dk1>
      <a:lt1>
        <a:sysClr val="window" lastClr="FFFFFF"/>
      </a:lt1>
      <a:dk2>
        <a:srgbClr val="44546A"/>
      </a:dk2>
      <a:lt2>
        <a:srgbClr val="F1F0ED"/>
      </a:lt2>
      <a:accent1>
        <a:srgbClr val="B8B8B8"/>
      </a:accent1>
      <a:accent2>
        <a:srgbClr val="B7DEBD"/>
      </a:accent2>
      <a:accent3>
        <a:srgbClr val="4B6455"/>
      </a:accent3>
      <a:accent4>
        <a:srgbClr val="FAC0B1"/>
      </a:accent4>
      <a:accent5>
        <a:srgbClr val="333333"/>
      </a:accent5>
      <a:accent6>
        <a:srgbClr val="FF00FF"/>
      </a:accent6>
      <a:hlink>
        <a:srgbClr val="0563C1"/>
      </a:hlink>
      <a:folHlink>
        <a:srgbClr val="954F72"/>
      </a:folHlink>
    </a:clrScheme>
    <a:fontScheme name="Knowi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Knowit widescreen_21.potx" id="{C350A5DA-9F66-4635-BDB2-6E8504DF867E}" vid="{A5D06C43-F4E7-4561-A6DA-5F6FD5EDB43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A9171F1FBDEE34A93A5B27108709D62" ma:contentTypeVersion="2" ma:contentTypeDescription="Create a new document." ma:contentTypeScope="" ma:versionID="76cbf2c309717fbeef148aa2e4e4f132">
  <xsd:schema xmlns:xsd="http://www.w3.org/2001/XMLSchema" xmlns:xs="http://www.w3.org/2001/XMLSchema" xmlns:p="http://schemas.microsoft.com/office/2006/metadata/properties" xmlns:ns2="ea9b957d-a97d-453c-8572-b7df6cf0ddc1" targetNamespace="http://schemas.microsoft.com/office/2006/metadata/properties" ma:root="true" ma:fieldsID="883af121b219dab578e54d952c4eb629" ns2:_="">
    <xsd:import namespace="ea9b957d-a97d-453c-8572-b7df6cf0ddc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a9b957d-a97d-453c-8572-b7df6cf0ddc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D8235E0-34D4-42DA-A0D0-B93D0BBE80E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a9b957d-a97d-453c-8572-b7df6cf0ddc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D7C65F7-102B-474B-8D00-3C719A359861}">
  <ds:schemaRefs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ea9b957d-a97d-453c-8572-b7df6cf0ddc1"/>
    <ds:schemaRef ds:uri="http://schemas.microsoft.com/office/2006/documentManagement/typ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9CEB4C13-8779-4324-92DC-A7DB87CC285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Knowit</Template>
  <TotalTime>10322</TotalTime>
  <Words>1412</Words>
  <Application>Microsoft Office PowerPoint</Application>
  <PresentationFormat>Custom</PresentationFormat>
  <Paragraphs>446</Paragraphs>
  <Slides>51</Slides>
  <Notes>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2" baseType="lpstr">
      <vt:lpstr>Knowit</vt:lpstr>
      <vt:lpstr>PowerPoint Presentation</vt:lpstr>
      <vt:lpstr>PowerPoint Presentation</vt:lpstr>
      <vt:lpstr>Kurt - Amende</vt:lpstr>
      <vt:lpstr>Ove - Dataess</vt:lpstr>
      <vt:lpstr>Download from github</vt:lpstr>
      <vt:lpstr>Who are you (short)</vt:lpstr>
      <vt:lpstr>What is changing in the industry</vt:lpstr>
      <vt:lpstr>What is Docker</vt:lpstr>
      <vt:lpstr>Why Docker</vt:lpstr>
      <vt:lpstr>Why Docker cont.</vt:lpstr>
      <vt:lpstr>PowerPoint Presentation</vt:lpstr>
      <vt:lpstr>Example – Home Automation</vt:lpstr>
      <vt:lpstr>How</vt:lpstr>
      <vt:lpstr>Docker repositories</vt:lpstr>
      <vt:lpstr>At the outset – Stateless &amp; not reachable</vt:lpstr>
      <vt:lpstr>Exercise – running a container </vt:lpstr>
      <vt:lpstr>How to create our own container</vt:lpstr>
      <vt:lpstr>Multistage containers</vt:lpstr>
      <vt:lpstr>Multistage containers cnt.</vt:lpstr>
      <vt:lpstr>Caveats</vt:lpstr>
      <vt:lpstr>Exercise – Making you own container</vt:lpstr>
      <vt:lpstr>Kubernetes (k8s)</vt:lpstr>
      <vt:lpstr>What does it do</vt:lpstr>
      <vt:lpstr>What does it do, cont.</vt:lpstr>
      <vt:lpstr>One goal – Easy CI/CD pipeline ++</vt:lpstr>
      <vt:lpstr>Example pipeline</vt:lpstr>
      <vt:lpstr>Demo – CI/CD pipeline</vt:lpstr>
      <vt:lpstr>The important stuff</vt:lpstr>
      <vt:lpstr>K8s – Artifacts</vt:lpstr>
      <vt:lpstr>K8s- Artifacts cont.</vt:lpstr>
      <vt:lpstr>Lifecycle of a deployment</vt:lpstr>
      <vt:lpstr>Kubernetes «physical» model</vt:lpstr>
      <vt:lpstr>Minikube – «physical» model</vt:lpstr>
      <vt:lpstr>Kubernetes network model</vt:lpstr>
      <vt:lpstr>Minikube - network model</vt:lpstr>
      <vt:lpstr>Service</vt:lpstr>
      <vt:lpstr>Tips &amp; tricks </vt:lpstr>
      <vt:lpstr>Exercise</vt:lpstr>
      <vt:lpstr>Ingress</vt:lpstr>
      <vt:lpstr>Forwarding proxy</vt:lpstr>
      <vt:lpstr>Exercise</vt:lpstr>
      <vt:lpstr>Configuration</vt:lpstr>
      <vt:lpstr>Configuration cont.</vt:lpstr>
      <vt:lpstr>Volumes</vt:lpstr>
      <vt:lpstr>Exercise</vt:lpstr>
      <vt:lpstr>Resources</vt:lpstr>
      <vt:lpstr>Context</vt:lpstr>
      <vt:lpstr>If something failes</vt:lpstr>
      <vt:lpstr>Resources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PowerPoint-presentasjon</dc:title>
  <dc:creator>Barbro Helset</dc:creator>
  <cp:lastModifiedBy>Admin</cp:lastModifiedBy>
  <cp:revision>78</cp:revision>
  <dcterms:created xsi:type="dcterms:W3CDTF">2019-11-12T12:56:17Z</dcterms:created>
  <dcterms:modified xsi:type="dcterms:W3CDTF">2020-01-27T22:47:48Z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0x010100DA9171F1FBDEE34A93A5B27108709D62</vt:lpwstr>
  </property>
</Properties>
</file>